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9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  <p:sldId id="291" r:id="rId39"/>
    <p:sldId id="300" r:id="rId40"/>
    <p:sldId id="301" r:id="rId41"/>
    <p:sldId id="302" r:id="rId42"/>
    <p:sldId id="303" r:id="rId43"/>
    <p:sldId id="304" r:id="rId44"/>
    <p:sldId id="305" r:id="rId45"/>
    <p:sldId id="299" r:id="rId46"/>
    <p:sldId id="298" r:id="rId4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2"/>
    <p:restoredTop sz="89678"/>
  </p:normalViewPr>
  <p:slideViewPr>
    <p:cSldViewPr showGuides="1">
      <p:cViewPr varScale="1">
        <p:scale>
          <a:sx n="86" d="100"/>
          <a:sy n="86" d="100"/>
        </p:scale>
        <p:origin x="-10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GIF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GIF"/><Relationship Id="rId1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GIF"/><Relationship Id="rId1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GIF"/><Relationship Id="rId1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GIF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GIF"/><Relationship Id="rId1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GIF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1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GIF"/><Relationship Id="rId1" Type="http://schemas.openxmlformats.org/officeDocument/2006/relationships/image" Target="../media/image40.GI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GIF"/><Relationship Id="rId1" Type="http://schemas.openxmlformats.org/officeDocument/2006/relationships/image" Target="../media/image45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GIF"/><Relationship Id="rId1" Type="http://schemas.openxmlformats.org/officeDocument/2006/relationships/image" Target="../media/image4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GIF"/><Relationship Id="rId1" Type="http://schemas.openxmlformats.org/officeDocument/2006/relationships/image" Target="../media/image27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GIF"/><Relationship Id="rId1" Type="http://schemas.openxmlformats.org/officeDocument/2006/relationships/image" Target="../media/image49.GIF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GIF"/><Relationship Id="rId2" Type="http://schemas.openxmlformats.org/officeDocument/2006/relationships/hyperlink" Target="http://www.qqju.com/FeiZhuLiu/1276-2.htm" TargetMode="External"/><Relationship Id="rId1" Type="http://schemas.openxmlformats.org/officeDocument/2006/relationships/image" Target="../media/image51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GIF"/><Relationship Id="rId1" Type="http://schemas.openxmlformats.org/officeDocument/2006/relationships/image" Target="../media/image53.GIF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GIF"/><Relationship Id="rId2" Type="http://schemas.openxmlformats.org/officeDocument/2006/relationships/image" Target="../media/image56.GIF"/><Relationship Id="rId1" Type="http://schemas.openxmlformats.org/officeDocument/2006/relationships/image" Target="../media/image55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GIF"/><Relationship Id="rId2" Type="http://schemas.openxmlformats.org/officeDocument/2006/relationships/image" Target="../media/image56.GIF"/><Relationship Id="rId1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GIF"/><Relationship Id="rId1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611188" y="0"/>
            <a:ext cx="8229600" cy="476250"/>
          </a:xfrm>
          <a:ln/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导入新课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0" y="620713"/>
            <a:ext cx="9144000" cy="6480175"/>
          </a:xfrm>
          <a:ln/>
        </p:spPr>
        <p:txBody>
          <a:bodyPr/>
          <a:p>
            <a:pPr>
              <a:buNone/>
            </a:pPr>
            <a:r>
              <a:rPr lang="en-US" altLang="zh-CN" sz="2800" dirty="0"/>
              <a:t>            </a:t>
            </a:r>
            <a:r>
              <a:rPr lang="zh-CN" altLang="en-US" sz="3600" b="1" dirty="0"/>
              <a:t>杨利伟是中国进入太空的第一人。他在</a:t>
            </a:r>
            <a:r>
              <a:rPr lang="en-US" altLang="zh-CN" sz="3600" b="1" dirty="0"/>
              <a:t>2003</a:t>
            </a:r>
            <a:r>
              <a:rPr lang="zh-CN" altLang="en-US" sz="3600" b="1" dirty="0"/>
              <a:t>年</a:t>
            </a:r>
            <a:r>
              <a:rPr lang="en-US" altLang="zh-CN" sz="3600" b="1" dirty="0"/>
              <a:t>10</a:t>
            </a:r>
            <a:r>
              <a:rPr lang="zh-CN" altLang="en-US" sz="3600" b="1" dirty="0"/>
              <a:t>月</a:t>
            </a:r>
            <a:r>
              <a:rPr lang="en-US" altLang="zh-CN" sz="3600" b="1" dirty="0"/>
              <a:t>15</a:t>
            </a:r>
            <a:r>
              <a:rPr lang="zh-CN" altLang="en-US" sz="3600" b="1" dirty="0"/>
              <a:t>日北京时间</a:t>
            </a:r>
            <a:r>
              <a:rPr lang="en-US" altLang="zh-CN" sz="3600" b="1" dirty="0"/>
              <a:t>9</a:t>
            </a:r>
            <a:r>
              <a:rPr lang="zh-CN" altLang="en-US" sz="3600" b="1" dirty="0"/>
              <a:t>时，乘由长征二号</a:t>
            </a:r>
            <a:r>
              <a:rPr lang="en-US" altLang="zh-CN" sz="3600" b="1" dirty="0"/>
              <a:t>F</a:t>
            </a:r>
            <a:r>
              <a:rPr lang="zh-CN" altLang="en-US" sz="3600" b="1" dirty="0"/>
              <a:t>火箭运载的神舟五号飞船首次进入太空，他和技术专家的创举使得中国成为第三个掌握载人航天技术的国家。杨利伟也因此成为了全国人民心目中的民族英雄。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课文写他自己在太空一日的亲身经历，既惊险又真切动人。今天我们学习课文，看看我们能从中获得哪些重要信息，又能感知作者怎样的精神情操呢？</a:t>
            </a:r>
            <a:endParaRPr lang="zh-CN" altLang="en-US" sz="3600" b="1" dirty="0"/>
          </a:p>
        </p:txBody>
      </p:sp>
      <p:pic>
        <p:nvPicPr>
          <p:cNvPr id="3076" name="图片 3075" descr="t01cd3713349b2cbc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116013" cy="1125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076" descr="t015f2610feadc0b6a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5949950"/>
            <a:ext cx="1763712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一目了然</a:t>
            </a:r>
            <a:r>
              <a:rPr lang="en-US" altLang="zh-CN" sz="4000" b="1" err="1">
                <a:solidFill>
                  <a:srgbClr val="FF0000"/>
                </a:solidFill>
              </a:rPr>
              <a:t>yī   mù   liǎo   rán</a:t>
            </a:r>
            <a:r>
              <a:rPr lang="zh-CN" altLang="en-US" sz="4000" b="1" dirty="0"/>
              <a:t>一眼就看得很清楚。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轮廓</a:t>
            </a:r>
            <a:r>
              <a:rPr lang="en-US" altLang="zh-CN" sz="4000" b="1" err="1">
                <a:solidFill>
                  <a:srgbClr val="FF0000"/>
                </a:solidFill>
              </a:rPr>
              <a:t>lún     kuò</a:t>
            </a:r>
            <a:r>
              <a:rPr lang="zh-CN" altLang="en-US" sz="4000" b="1" dirty="0"/>
              <a:t>轮廓，指边缘；物体的外周或图形的外框。引申为事情的概略。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辨别</a:t>
            </a:r>
            <a:r>
              <a:rPr lang="en-US" altLang="zh-CN" sz="4000" b="1" err="1">
                <a:solidFill>
                  <a:srgbClr val="FF0000"/>
                </a:solidFill>
              </a:rPr>
              <a:t>biàn     bié</a:t>
            </a:r>
            <a:r>
              <a:rPr lang="zh-CN" altLang="en-US" sz="4000" b="1" dirty="0"/>
              <a:t>指对不同的事物在认识上加以区别。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期待</a:t>
            </a:r>
            <a:r>
              <a:rPr lang="en-US" altLang="zh-CN" sz="4000" b="1" err="1">
                <a:solidFill>
                  <a:srgbClr val="FF0000"/>
                </a:solidFill>
              </a:rPr>
              <a:t>qī     dài</a:t>
            </a:r>
            <a:r>
              <a:rPr lang="zh-CN" altLang="en-US" sz="4000" b="1" dirty="0"/>
              <a:t>期盼，等待。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俯瞰</a:t>
            </a:r>
            <a:r>
              <a:rPr lang="en-US" altLang="zh-CN" sz="4000" b="1" err="1">
                <a:solidFill>
                  <a:srgbClr val="FF0000"/>
                </a:solidFill>
              </a:rPr>
              <a:t>fǔ      kàn</a:t>
            </a:r>
            <a:r>
              <a:rPr lang="zh-CN" altLang="en-US" sz="4000" b="1" dirty="0"/>
              <a:t>指俯视，从高处往下看。</a:t>
            </a:r>
            <a:endParaRPr lang="zh-CN" altLang="en-US" sz="4000" b="1" dirty="0"/>
          </a:p>
        </p:txBody>
      </p:sp>
      <p:pic>
        <p:nvPicPr>
          <p:cNvPr id="11268" name="图片 11267" descr="zao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4149725"/>
            <a:ext cx="2286000" cy="100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1268" descr="t01111c265b0c57e2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08725"/>
            <a:ext cx="9144000" cy="86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分辨</a:t>
            </a:r>
            <a:r>
              <a:rPr lang="en-US" altLang="zh-CN" sz="4000" b="1" err="1">
                <a:solidFill>
                  <a:srgbClr val="FF0000"/>
                </a:solidFill>
              </a:rPr>
              <a:t>fēn           biàn</a:t>
            </a:r>
            <a:r>
              <a:rPr lang="zh-CN" altLang="en-US" sz="4000" b="1" dirty="0"/>
              <a:t>区分辨别。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呈现</a:t>
            </a:r>
            <a:r>
              <a:rPr lang="en-US" altLang="zh-CN" sz="4000" b="1" err="1">
                <a:solidFill>
                  <a:srgbClr val="FF0000"/>
                </a:solidFill>
              </a:rPr>
              <a:t>chéng      xiàn</a:t>
            </a:r>
            <a:r>
              <a:rPr lang="zh-CN" altLang="en-US" sz="4000" b="1" dirty="0"/>
              <a:t>展示出。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视野</a:t>
            </a:r>
            <a:r>
              <a:rPr lang="en-US" altLang="zh-CN" sz="4000" b="1" err="1">
                <a:solidFill>
                  <a:srgbClr val="FF0000"/>
                </a:solidFill>
              </a:rPr>
              <a:t>shì      yě</a:t>
            </a:r>
            <a:r>
              <a:rPr lang="zh-CN" altLang="en-US" sz="4000" b="1" dirty="0"/>
              <a:t>空间范围或见识 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验证</a:t>
            </a:r>
            <a:r>
              <a:rPr lang="en-US" altLang="zh-CN" sz="4000" b="1" err="1">
                <a:solidFill>
                  <a:srgbClr val="FF0000"/>
                </a:solidFill>
              </a:rPr>
              <a:t>yàn     zhèng</a:t>
            </a:r>
            <a:r>
              <a:rPr lang="zh-CN" altLang="en-US" sz="4000" b="1" dirty="0"/>
              <a:t>检验或测验精确性或准确性。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确凿</a:t>
            </a:r>
            <a:r>
              <a:rPr lang="en-US" altLang="zh-CN" sz="4000" b="1" err="1">
                <a:solidFill>
                  <a:srgbClr val="FF0000"/>
                </a:solidFill>
              </a:rPr>
              <a:t>què     záo</a:t>
            </a:r>
            <a:r>
              <a:rPr lang="zh-CN" altLang="en-US" sz="4000" b="1" dirty="0"/>
              <a:t>真实，确实。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本末倒置</a:t>
            </a:r>
            <a:r>
              <a:rPr lang="en-US" altLang="zh-CN" sz="4000" b="1" err="1">
                <a:solidFill>
                  <a:srgbClr val="FF0000"/>
                </a:solidFill>
              </a:rPr>
              <a:t>běn    mò    dào    zhì</a:t>
            </a:r>
            <a:r>
              <a:rPr lang="zh-CN" altLang="en-US" sz="4000" b="1" dirty="0"/>
              <a:t>比喻把主次、轻重的位置弄颠倒了。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寂静无声</a:t>
            </a:r>
            <a:r>
              <a:rPr lang="en-US" altLang="zh-CN" sz="4000" b="1" err="1">
                <a:solidFill>
                  <a:srgbClr val="FF0000"/>
                </a:solidFill>
              </a:rPr>
              <a:t>jì     jìng   wú   shēng</a:t>
            </a:r>
            <a:r>
              <a:rPr lang="zh-CN" altLang="en-US" sz="4000" b="1" dirty="0"/>
              <a:t>安静的没有声音。容非常安静。</a:t>
            </a:r>
            <a:endParaRPr lang="zh-CN" altLang="en-US" sz="4000" b="1" dirty="0"/>
          </a:p>
        </p:txBody>
      </p:sp>
      <p:pic>
        <p:nvPicPr>
          <p:cNvPr id="12292" name="图片 12291" descr="w028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7600" y="549275"/>
            <a:ext cx="16764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9275"/>
          </a:xfrm>
          <a:ln/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分析结构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620713"/>
            <a:ext cx="9144000" cy="6237287"/>
          </a:xfrm>
          <a:ln/>
        </p:spPr>
        <p:txBody>
          <a:bodyPr/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第一部分（</a:t>
            </a:r>
            <a:r>
              <a:rPr lang="en-US" altLang="zh-CN" sz="4000" b="1" dirty="0">
                <a:solidFill>
                  <a:srgbClr val="FF0000"/>
                </a:solidFill>
              </a:rPr>
              <a:t>1——17</a:t>
            </a:r>
            <a:r>
              <a:rPr lang="zh-CN" altLang="en-US" sz="4000" b="1" dirty="0">
                <a:solidFill>
                  <a:srgbClr val="FF0000"/>
                </a:solidFill>
              </a:rPr>
              <a:t>）：</a:t>
            </a:r>
            <a:r>
              <a:rPr lang="zh-CN" altLang="en-US" sz="4000" b="1" dirty="0"/>
              <a:t>写火箭发射、飞船起飞时“我”因共振现象而产生了极大的痛苦，以为自己牺牲了。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第二部分（</a:t>
            </a:r>
            <a:r>
              <a:rPr lang="en-US" altLang="zh-CN" sz="4000" b="1" dirty="0">
                <a:solidFill>
                  <a:srgbClr val="FF0000"/>
                </a:solidFill>
              </a:rPr>
              <a:t>18——29</a:t>
            </a:r>
            <a:r>
              <a:rPr lang="zh-CN" altLang="en-US" sz="4000" b="1" dirty="0">
                <a:solidFill>
                  <a:srgbClr val="FF0000"/>
                </a:solidFill>
              </a:rPr>
              <a:t>）：</a:t>
            </a:r>
            <a:r>
              <a:rPr lang="zh-CN" altLang="en-US" sz="4000" b="1" dirty="0"/>
              <a:t>写“我”在太空看到地球的形状，在太空判定飞经地球的方位，还看到太空中类似棉絮状的物体。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第二部分第一层（</a:t>
            </a:r>
            <a:r>
              <a:rPr lang="en-US" altLang="zh-CN" sz="4000" b="1" dirty="0">
                <a:solidFill>
                  <a:srgbClr val="FF0000"/>
                </a:solidFill>
              </a:rPr>
              <a:t>18——24</a:t>
            </a:r>
            <a:r>
              <a:rPr lang="zh-CN" altLang="en-US" sz="4000" b="1" dirty="0">
                <a:solidFill>
                  <a:srgbClr val="FF0000"/>
                </a:solidFill>
              </a:rPr>
              <a:t>）：</a:t>
            </a:r>
            <a:r>
              <a:rPr lang="zh-CN" altLang="en-US" sz="4000" b="1" dirty="0"/>
              <a:t>写“我”在太空看到地球的形状以及看到各大洲和自己的祖国。</a:t>
            </a:r>
            <a:endParaRPr lang="zh-CN" altLang="en-US" sz="4000" b="1" dirty="0"/>
          </a:p>
        </p:txBody>
      </p:sp>
      <p:pic>
        <p:nvPicPr>
          <p:cNvPr id="13316" name="图片 13315" descr="t01623c7cefec4b8c8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08063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第二部分第二层（</a:t>
            </a:r>
            <a:r>
              <a:rPr lang="en-US" altLang="zh-CN" sz="4000" b="1" dirty="0">
                <a:solidFill>
                  <a:srgbClr val="FF0000"/>
                </a:solidFill>
              </a:rPr>
              <a:t>25——27</a:t>
            </a:r>
            <a:r>
              <a:rPr lang="zh-CN" altLang="en-US" sz="4000" b="1" dirty="0">
                <a:solidFill>
                  <a:srgbClr val="FF0000"/>
                </a:solidFill>
              </a:rPr>
              <a:t>）：</a:t>
            </a:r>
            <a:r>
              <a:rPr lang="zh-CN" altLang="en-US" sz="4000" b="1" dirty="0"/>
              <a:t>写“我”在太空中没有看到万里长城。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第二部分第三层（</a:t>
            </a:r>
            <a:r>
              <a:rPr lang="en-US" altLang="zh-CN" sz="4000" b="1" dirty="0">
                <a:solidFill>
                  <a:srgbClr val="FF0000"/>
                </a:solidFill>
              </a:rPr>
              <a:t>28——29</a:t>
            </a:r>
            <a:r>
              <a:rPr lang="zh-CN" altLang="en-US" sz="4000" b="1" dirty="0">
                <a:solidFill>
                  <a:srgbClr val="FF0000"/>
                </a:solidFill>
              </a:rPr>
              <a:t>）：</a:t>
            </a:r>
            <a:r>
              <a:rPr lang="zh-CN" altLang="en-US" sz="4000" b="1" dirty="0"/>
              <a:t>写“我”在太空中看到类似棉絮状的物体，至今还没弄清那到底是些什么。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第三部分（</a:t>
            </a:r>
            <a:r>
              <a:rPr lang="en-US" altLang="zh-CN" sz="4000" b="1" dirty="0">
                <a:solidFill>
                  <a:srgbClr val="FF0000"/>
                </a:solidFill>
              </a:rPr>
              <a:t>30——39</a:t>
            </a:r>
            <a:r>
              <a:rPr lang="zh-CN" altLang="en-US" sz="4000" b="1" dirty="0">
                <a:solidFill>
                  <a:srgbClr val="FF0000"/>
                </a:solidFill>
              </a:rPr>
              <a:t>）：</a:t>
            </a:r>
            <a:r>
              <a:rPr lang="zh-CN" altLang="en-US" sz="4000" b="1" dirty="0"/>
              <a:t>写“我”在太空中“本末倒置”的错觉和神秘的敲击声。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第四部分（</a:t>
            </a:r>
            <a:r>
              <a:rPr lang="en-US" altLang="zh-CN" sz="4000" b="1" dirty="0">
                <a:solidFill>
                  <a:srgbClr val="FF0000"/>
                </a:solidFill>
              </a:rPr>
              <a:t>40——67</a:t>
            </a:r>
            <a:r>
              <a:rPr lang="zh-CN" altLang="en-US" sz="4000" b="1" dirty="0">
                <a:solidFill>
                  <a:srgbClr val="FF0000"/>
                </a:solidFill>
              </a:rPr>
              <a:t>）：</a:t>
            </a:r>
            <a:r>
              <a:rPr lang="zh-CN" altLang="en-US" sz="4000" b="1" dirty="0"/>
              <a:t>作者具体描述飞船返回地面的经过。</a:t>
            </a:r>
            <a:endParaRPr lang="zh-CN" altLang="en-US" sz="4000" b="1" dirty="0"/>
          </a:p>
          <a:p>
            <a:endParaRPr lang="zh-CN" altLang="en-US" sz="4000" dirty="0"/>
          </a:p>
        </p:txBody>
      </p:sp>
      <p:pic>
        <p:nvPicPr>
          <p:cNvPr id="14340" name="图片 14339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81738"/>
            <a:ext cx="9144000" cy="576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2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>
                <a:solidFill>
                  <a:srgbClr val="FF0000"/>
                </a:solidFill>
              </a:rPr>
              <a:t>1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0" y="908050"/>
            <a:ext cx="8964613" cy="594995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dirty="0"/>
              <a:t> </a:t>
            </a:r>
            <a:r>
              <a:rPr lang="en-US" altLang="zh-CN" sz="3600" b="1" dirty="0"/>
              <a:t>1</a:t>
            </a:r>
            <a:r>
              <a:rPr lang="zh-CN" altLang="en-US" sz="3600" b="1" dirty="0"/>
              <a:t>、第一段运用具体数据有何作用？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“数百吨”“八台”“几秒钟”“上千吨”，准确地说明了火箭发射的巨大威力和壮观场面。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、“我全身用力，肌肉紧张，整个人收缩得像一块铁。”这句话运用了什么修辞？作用是什么？</a:t>
            </a: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】比喻；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】生动形象地写出了火箭起飞时“我”紧张的程度。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5364" name="图片 15363" descr="t015a59fd5f70bd88f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0038" y="0"/>
            <a:ext cx="1223962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train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4581525"/>
            <a:ext cx="6858000" cy="620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charRg st="18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13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charRg st="113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28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charRg st="128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3</a:t>
            </a:r>
            <a:r>
              <a:rPr lang="zh-CN" altLang="en-US" sz="4000" b="1" dirty="0"/>
              <a:t>、“但火箭上升到三四十公里的高度时，火箭和飞船开始急剧抖动，产生了共振。这让我感到非常痛苦。”这句话中的“这”指什么？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火箭和飞船急剧抖动产生的共振。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6389" name="图片 16388" descr="t011fba67f7e0cb1c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437063"/>
            <a:ext cx="9144000" cy="242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7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charRg st="7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charRg st="7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、“我几乎难以承受，觉得自己快不行了。”一句中，“几乎”一词能否删去？为什么？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】不能。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】“几乎”表达无法承受的程度，去掉后就变成了“无法承受”的意思，不符合实际，因此不能删去。体现了语言的准确性。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5</a:t>
            </a:r>
            <a:r>
              <a:rPr lang="zh-CN" altLang="en-US" sz="4000" b="1" dirty="0"/>
              <a:t>、“我”为什么以为自己要牺牲了？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飞船起飞阶段产生的共振，让“我”非常痛苦，感动难以忍受。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17412" name="图片 17411" descr="t0196b79ad5f8dc727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1268413"/>
            <a:ext cx="4716462" cy="93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55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charRg st="55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38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charRg st="138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6</a:t>
            </a:r>
            <a:r>
              <a:rPr lang="zh-CN" altLang="en-US" sz="4000" b="1" dirty="0"/>
              <a:t>、“</a:t>
            </a:r>
            <a:r>
              <a:rPr lang="en-US" altLang="zh-CN" sz="4000" b="1" dirty="0"/>
              <a:t>26</a:t>
            </a:r>
            <a:r>
              <a:rPr lang="zh-CN" altLang="en-US" sz="4000" b="1" dirty="0"/>
              <a:t>秒钟”和“特别长”矛盾吗？为什么？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】不矛盾。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【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】</a:t>
            </a:r>
            <a:r>
              <a:rPr lang="en-US" altLang="zh-CN" sz="4000" b="1" dirty="0"/>
              <a:t>26</a:t>
            </a:r>
            <a:r>
              <a:rPr lang="zh-CN" altLang="en-US" sz="4000" b="1" dirty="0"/>
              <a:t>秒的时间段虽然很短，但巨大的痛苦让“我”难以承受，“整个人一动不动，眼睛也不眨”足以表现当时的痛苦之状。因此，“我”感到“特别长”。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</a:t>
            </a:r>
            <a:endParaRPr lang="zh-CN" altLang="en-US" sz="4000" b="1" dirty="0"/>
          </a:p>
        </p:txBody>
      </p:sp>
      <p:pic>
        <p:nvPicPr>
          <p:cNvPr id="18436" name="图片 18435" descr="t015d221d98550161c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73675"/>
            <a:ext cx="9144000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8436" descr="t01111c265b0c57e2a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908050"/>
            <a:ext cx="4284663" cy="1293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charRg st="48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 7</a:t>
            </a:r>
            <a:r>
              <a:rPr lang="zh-CN" altLang="en-US" sz="4000" b="1" dirty="0"/>
              <a:t>、“我”在太空中看到地球是什么形状的？为什么？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】是一段弧；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【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】因为地球的半径有</a:t>
            </a:r>
            <a:r>
              <a:rPr lang="en-US" altLang="zh-CN" sz="4000" b="1" dirty="0"/>
              <a:t>6000</a:t>
            </a:r>
            <a:r>
              <a:rPr lang="zh-CN" altLang="en-US" sz="4000" b="1" dirty="0"/>
              <a:t>多公里，而飞船的飞行轨道距离地面的高度是</a:t>
            </a:r>
            <a:r>
              <a:rPr lang="en-US" altLang="zh-CN" sz="4000" b="1" dirty="0"/>
              <a:t>343</a:t>
            </a:r>
            <a:r>
              <a:rPr lang="zh-CN" altLang="en-US" sz="4000" b="1" dirty="0"/>
              <a:t>公里左右。</a:t>
            </a:r>
            <a:endParaRPr lang="zh-CN" altLang="en-US" sz="4000" b="1" dirty="0"/>
          </a:p>
          <a:p>
            <a:endParaRPr lang="zh-CN" altLang="en-US" sz="4000" dirty="0"/>
          </a:p>
        </p:txBody>
      </p:sp>
      <p:pic>
        <p:nvPicPr>
          <p:cNvPr id="19460" name="Picture 3" descr="D:\新建文件夹 (8)\timg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21163"/>
            <a:ext cx="9144000" cy="2636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9460" descr="t01c9a68c360bd377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836613"/>
            <a:ext cx="30257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59">
                                            <p:txEl>
                                              <p:charRg st="36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51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9459">
                                            <p:txEl>
                                              <p:charRg st="51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>
                <a:solidFill>
                  <a:srgbClr val="FF0000"/>
                </a:solidFill>
              </a:rPr>
              <a:t>2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0" y="1052513"/>
            <a:ext cx="9144000" cy="5805487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1</a:t>
            </a:r>
            <a:r>
              <a:rPr lang="zh-CN" altLang="en-US" sz="4000" b="1" dirty="0"/>
              <a:t>、我”在太空中如何判断所经过的方位？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实时标注飞船位置，有图可依。从山脉的轮廓，海岸线的走向与河流的形成来判断。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0484" name="图片 20483" descr="t01fa0b0264f8bed7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52963"/>
            <a:ext cx="9144000" cy="220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20484" descr="t01acfc172d035998a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47813" cy="1484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charRg st="3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charRg st="3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  <a:ln/>
        </p:spPr>
        <p:txBody>
          <a:bodyPr anchor="ctr"/>
          <a:p>
            <a:r>
              <a:rPr lang="en-US" altLang="zh-CN" b="1" dirty="0">
                <a:solidFill>
                  <a:srgbClr val="FF0000"/>
                </a:solidFill>
              </a:rPr>
              <a:t>22</a:t>
            </a:r>
            <a:r>
              <a:rPr lang="zh-CN" altLang="en-US" b="1" dirty="0">
                <a:solidFill>
                  <a:srgbClr val="FF0000"/>
                </a:solidFill>
              </a:rPr>
              <a:t>、太空一日              杨利伟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457200" y="2060575"/>
            <a:ext cx="8229600" cy="4065588"/>
          </a:xfrm>
          <a:ln/>
        </p:spPr>
        <p:txBody>
          <a:bodyPr/>
          <a:p>
            <a:endParaRPr dirty="0"/>
          </a:p>
        </p:txBody>
      </p:sp>
      <p:pic>
        <p:nvPicPr>
          <p:cNvPr id="45060" name="图片 45059" descr="1_2-1-15-630_2003101510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33600"/>
            <a:ext cx="4343400" cy="472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图片 45060" descr="adaf2edda3cc7cd986656f743901213fb90e91d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1338" y="2133600"/>
            <a:ext cx="4792662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2" name="文本框 45061"/>
          <p:cNvSpPr txBox="1"/>
          <p:nvPr/>
        </p:nvSpPr>
        <p:spPr>
          <a:xfrm>
            <a:off x="5076825" y="1125538"/>
            <a:ext cx="3454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文体：传记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5063" name="图片 45062" descr="2蜡烛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25538"/>
            <a:ext cx="43561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 2</a:t>
            </a:r>
            <a:r>
              <a:rPr lang="zh-CN" altLang="en-US" sz="4000" b="1" dirty="0"/>
              <a:t>、我曾俯瞰我们的首都北京，白天它是燕山山脉边的一片灰白色，分辨不清，夜晚则呈现一片红晕，那里有我的战友和亲人。”这句话包含了作者怎样的感情？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对祖国的热爱、对亲人的思念和飞上太空的自豪之情。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1508" name="图片 21507" descr="t0183e77ac1268006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914900"/>
            <a:ext cx="9144000" cy="194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8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charRg st="8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charRg st="8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3</a:t>
            </a:r>
            <a:r>
              <a:rPr lang="zh-CN" altLang="en-US" sz="4000" b="1" dirty="0"/>
              <a:t>、有一个流传甚广的说法，航天员在太空唯一能看到的建筑物是长城。这个说法正确吗？为什么？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】不正确；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【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】作者想验证这个说法，没有看到。“神舟六号”和“神舟七号”飞行的航天员们也没有看到长城。</a:t>
            </a:r>
            <a:endParaRPr lang="zh-CN" altLang="en-US" sz="4000" b="1" dirty="0"/>
          </a:p>
        </p:txBody>
      </p:sp>
      <p:pic>
        <p:nvPicPr>
          <p:cNvPr id="22532" name="图片 22531" descr="t011032e91af19e35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3325"/>
            <a:ext cx="9144000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5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txEl>
                                              <p:charRg st="55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72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531">
                                            <p:txEl>
                                              <p:charRg st="72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4</a:t>
            </a:r>
            <a:r>
              <a:rPr lang="zh-CN" altLang="en-US" sz="4000" b="1" dirty="0"/>
              <a:t>、作者在太空中看到一些类似棉絮状的物体，至今还没弄清那到底是些什么。这说明了什么？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太空中还有许多奥秘需要人们继续去探索。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5</a:t>
            </a:r>
            <a:r>
              <a:rPr lang="zh-CN" altLang="en-US" sz="4000" b="1" dirty="0"/>
              <a:t>、“本末倒置”是怎样一种错觉？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</a:t>
            </a:r>
            <a:r>
              <a:rPr lang="zh-CN" altLang="en-US" sz="4000" b="1" dirty="0">
                <a:solidFill>
                  <a:srgbClr val="FF0000"/>
                </a:solidFill>
              </a:rPr>
              <a:t>明明是正着坐的，却感觉脑袋冲下。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3556" name="图片 23555" descr="t01cdc273d754d75d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3325"/>
            <a:ext cx="9144000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53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53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10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>
                                            <p:txEl>
                                              <p:charRg st="110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charRg st="110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6</a:t>
            </a:r>
            <a:r>
              <a:rPr lang="zh-CN" altLang="en-US" sz="4000" b="1" dirty="0"/>
              <a:t>、“神舟六号”和“神舟七号”升空时，怎样帮助宇航员克服“本末倒置”错觉的？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飞船舱体经过了改进，内壁上下刷着不同的颜色，天花板是白色的，地板是褐色的。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4580" name="Picture 3" descr="D:\新建文件夹 (8)\timg 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21163"/>
            <a:ext cx="9144000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24580" descr="t0151c150d037a7e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141663"/>
            <a:ext cx="1905000" cy="96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图片 24581" descr="t0151c150d037a7e9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2997200"/>
            <a:ext cx="1905000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4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charRg st="4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charRg st="4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自主学习</a:t>
            </a:r>
            <a:r>
              <a:rPr lang="en-US" altLang="zh-CN" sz="3600" b="1">
                <a:solidFill>
                  <a:srgbClr val="FF0000"/>
                </a:solidFill>
              </a:rPr>
              <a:t>3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0" y="476250"/>
            <a:ext cx="9144000" cy="6237288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、技术员让“我”反复听，断断续续听了一年多，也没有个结果。这样做有必要吗？为什么？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】有必要；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】因为对宇航员最基本的要求是严谨，科学容不得半点儿马虎。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15</a:t>
            </a:r>
            <a:r>
              <a:rPr lang="zh-CN" altLang="en-US" sz="3600" b="1" dirty="0"/>
              <a:t>、</a:t>
            </a:r>
            <a:r>
              <a:rPr lang="en-US" altLang="zh-CN" sz="3600" b="1" dirty="0"/>
              <a:t>40——44</a:t>
            </a:r>
            <a:r>
              <a:rPr lang="zh-CN" altLang="en-US" sz="3600" b="1" dirty="0"/>
              <a:t>段中，具体的时间和数字有何作用？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4000" b="1" dirty="0"/>
              <a:t>      </a:t>
            </a:r>
            <a:r>
              <a:rPr lang="zh-CN" altLang="en-US" sz="4000" b="1" dirty="0">
                <a:solidFill>
                  <a:srgbClr val="FF0000"/>
                </a:solidFill>
              </a:rPr>
              <a:t>具体介绍了飞船返回的过程，增加了文章的准确性。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5604" name="图片 25603" descr="t019d46bacb1078c55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1916113"/>
            <a:ext cx="4572000" cy="1052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4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charRg st="43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59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charRg st="59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26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5603">
                                            <p:txEl>
                                              <p:charRg st="126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3</a:t>
            </a:r>
            <a:r>
              <a:rPr lang="zh-CN" altLang="en-US" sz="4000" b="1" dirty="0"/>
              <a:t>、结合上下文说说让“我”紧张以致惊慌的另有原因是哪些？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】飞船与大气摩擦，产生的高温把船舱外面烧得一片通红；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】在映红的舷窗外，有红的白的碎片不停划过；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</a:rPr>
              <a:t>】右边的舷窗开始裂纹。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6628" name="图片 26627" descr="t0148dbc06765f41e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29225"/>
            <a:ext cx="9144000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3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charRg st="39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76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charRg st="76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08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charRg st="108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4</a:t>
            </a:r>
            <a:r>
              <a:rPr lang="zh-CN" altLang="en-US" sz="4000" b="1" dirty="0"/>
              <a:t>、“窗外烧得跟炼钢炉一样，玻璃窗开始出现裂纹，那种纹路就跟强化玻璃被打碎之后那种小碎纹一样，这种细细的碎纹，眼看着越来越多</a:t>
            </a:r>
            <a:r>
              <a:rPr lang="en-US" altLang="zh-CN" sz="4000" b="1" dirty="0"/>
              <a:t>……”</a:t>
            </a:r>
            <a:r>
              <a:rPr lang="zh-CN" altLang="en-US" sz="4000" b="1" dirty="0"/>
              <a:t>这句话有何表达效果？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运用比喻的修辞手法，生动形象地写出了舷窗在高温下出现裂纹的情形。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7652" name="图片 27651" descr="t01d75eec61dbc3bd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45125"/>
            <a:ext cx="9144000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86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charRg st="86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charRg st="86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 5</a:t>
            </a:r>
            <a:r>
              <a:rPr lang="zh-CN" altLang="en-US" sz="4000" b="1" dirty="0"/>
              <a:t>、“我”为什么想到美国的“哥伦比亚号”航天飞机呢？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因为当时舷窗出现裂纹，我不知道这是正常现象，联想到美国的“哥伦比亚号”航天飞机是因为一个防热板先出现一个裂缝，然后高热就使航天器解体，增加了“我”的紧张感。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8677" name="图片 28676" descr="t015eb5ef7947ede5c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3325"/>
            <a:ext cx="9144000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38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charRg st="38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6</a:t>
            </a:r>
            <a:r>
              <a:rPr lang="zh-CN" altLang="en-US" sz="4000" b="1" dirty="0"/>
              <a:t>、飞船抛伞经历了哪几个阶段？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】抛开降落伞盖，迅速带出引导伞；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】引导伞出来后，紧跟着把减速伞带出来；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</a:rPr>
              <a:t>】减速伞让飞船减速下落，</a:t>
            </a:r>
            <a:r>
              <a:rPr lang="en-US" altLang="zh-CN" sz="4000" b="1" dirty="0">
                <a:solidFill>
                  <a:srgbClr val="FF0000"/>
                </a:solidFill>
              </a:rPr>
              <a:t>16</a:t>
            </a:r>
            <a:r>
              <a:rPr lang="zh-CN" altLang="en-US" sz="4000" b="1" dirty="0">
                <a:solidFill>
                  <a:srgbClr val="FF0000"/>
                </a:solidFill>
              </a:rPr>
              <a:t>秒之后再把主伞带出来。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29700" name="图片 29699" descr="t01d8040a4dacd0f25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29225"/>
            <a:ext cx="9144000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5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charRg st="52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81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charRg st="81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charRg st="81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 7</a:t>
            </a:r>
            <a:r>
              <a:rPr lang="zh-CN" altLang="en-US" sz="4000" b="1" dirty="0"/>
              <a:t>、详细记录飞船落地的时间，有什么意义？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</a:rPr>
              <a:t>“神舟五号”飞船首次进入太空，并成功返回地球，象征着中国太空事业向前迈进一大步，起到了里程碑的作用。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30724" name="图片 30723" descr="2_10681783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3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charRg st="32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57150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学习目标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1</a:t>
            </a:r>
            <a:r>
              <a:rPr lang="zh-CN" altLang="en-US" sz="4000" b="1" dirty="0"/>
              <a:t>、积累字词，了解与作者相关的常识；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、体会宇航员杨利伟首次太空飞行的经历；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、学习作者运用小标题组织内容的写作方法；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、学习航天员勇于探索的精神和严谨科学的态度。</a:t>
            </a:r>
            <a:endParaRPr lang="zh-CN" altLang="en-US" sz="4000" b="1" dirty="0"/>
          </a:p>
        </p:txBody>
      </p:sp>
      <p:pic>
        <p:nvPicPr>
          <p:cNvPr id="4100" name="图片 4099" descr="t01fa86bba9c3b4fe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952500" cy="1268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4102" descr="t0147ecb4a0fa838c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888" y="5734050"/>
            <a:ext cx="3059112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小结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16585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1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0000"/>
                </a:solidFill>
              </a:rPr>
              <a:t>小标题式结构。</a:t>
            </a:r>
            <a:r>
              <a:rPr lang="zh-CN" altLang="en-US" sz="4000" b="1" dirty="0"/>
              <a:t>作者以时间为顺序再辅以小标题的方式使全文思路清晰而各有侧重，于平实的记叙中既让我们了解太空一日为人所不知的细节，也让我们有惊心动魄之处，达到了引人入胜的效果。</a:t>
            </a:r>
            <a:endParaRPr lang="zh-CN" altLang="en-US" sz="4000" b="1" dirty="0"/>
          </a:p>
        </p:txBody>
      </p:sp>
      <p:pic>
        <p:nvPicPr>
          <p:cNvPr id="31748" name="图片 31747" descr="1_2-1-9-630_2003101510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t01623c7cefec4b8c8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1913" cy="1484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“</a:t>
            </a:r>
            <a:r>
              <a:rPr lang="zh-CN" altLang="en-US" sz="4000" b="1" dirty="0"/>
              <a:t>我以为自己要牺牲了”写飞船起飞的过程及作者的感受，小标题就吸引眼球，“意外出现了”，不仅让“作者几乎难以承受”，让“地面的工作人员也陷入了空前的紧张中”，也让读者为之揪心。“我看到了什么”，既写见到了什么，也写没有见到了长城，表现了作者的科学精神。“神秘的敲击声”写出了船行过程中的未解之谜。“归途如此惊心动魄”写出回归过程的惊险。</a:t>
            </a:r>
            <a:endParaRPr lang="zh-CN" altLang="en-US" sz="4000" b="1" dirty="0"/>
          </a:p>
          <a:p>
            <a:endParaRPr lang="zh-CN" altLang="en-US" sz="4000" b="1" dirty="0"/>
          </a:p>
        </p:txBody>
      </p:sp>
      <p:pic>
        <p:nvPicPr>
          <p:cNvPr id="32772" name="图片 32771" descr="A3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4763"/>
            <a:ext cx="9144000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2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0000"/>
                </a:solidFill>
              </a:rPr>
              <a:t>以第一人称叙事。</a:t>
            </a:r>
            <a:r>
              <a:rPr lang="zh-CN" altLang="en-US" sz="4000" b="1" dirty="0"/>
              <a:t>作为自传，本文采用了第一人称叙事的方式，边叙述火箭升空，航行和归程的过程，边融合描绘自己的身心感受，所见、所闻、所感融于一体，增强了叙述内容的真切感，给读者以身临其境的感受。</a:t>
            </a:r>
            <a:endParaRPr lang="zh-CN" altLang="en-US" sz="4000" b="1" dirty="0"/>
          </a:p>
        </p:txBody>
      </p:sp>
      <p:pic>
        <p:nvPicPr>
          <p:cNvPr id="33796" name="图片 33795" descr="adaf2edda3cc7cd986656f743901213fb90e91d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3860800"/>
            <a:ext cx="7019925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启示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9144000" cy="58769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【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】作者的叙述虽然平实，但写出了鲜为人知的内容，又写出了自己细致的观察、真切的体验，具有很强的可读性；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【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】杨利伟做为中国太空第一人，具有敢于探索、不怕牺牲的勇气；</a:t>
            </a:r>
            <a:endParaRPr lang="zh-CN" altLang="en-US" sz="4000" b="1" dirty="0"/>
          </a:p>
        </p:txBody>
      </p:sp>
      <p:pic>
        <p:nvPicPr>
          <p:cNvPr id="34821" name="图片 34820" descr="t01a6f49c48dd073d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5300663"/>
            <a:ext cx="7885112" cy="1557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图片 34821" descr="t01fdd2bff2b0231e8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1913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/>
              <a:t>【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】他还具有实事求是、实话实说的勇气。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【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】杨利伟是一个有着顽强的毅力，认真求实的科学精神，严谨的科学态度和大公无私的高贵品质的人。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【</a:t>
            </a:r>
            <a:r>
              <a:rPr lang="en-US" altLang="zh-CN" sz="4000" b="1" dirty="0"/>
              <a:t>5</a:t>
            </a:r>
            <a:r>
              <a:rPr lang="zh-CN" altLang="en-US" sz="4000" b="1" dirty="0"/>
              <a:t>】 战友评价杨利伟：</a:t>
            </a:r>
            <a:r>
              <a:rPr lang="zh-CN" altLang="en-US" sz="4000" b="1" dirty="0">
                <a:solidFill>
                  <a:srgbClr val="FF0000"/>
                </a:solidFill>
              </a:rPr>
              <a:t>爱钻研肯奉献。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35844" name="图片 35843" descr="1_2-1-15-630_2003101510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中心思想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8963025" cy="58769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作者通过叙述乘“神州五号”宇宙飞船到太空遨游一日的观察与体验，表现了可贵的探险精神与实事求是的科学精神与严谨的科学态度。</a:t>
            </a:r>
            <a:endParaRPr lang="zh-CN" altLang="en-US" sz="4000" b="1" dirty="0"/>
          </a:p>
        </p:txBody>
      </p:sp>
      <p:pic>
        <p:nvPicPr>
          <p:cNvPr id="36868" name="图片 36867" descr="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076700"/>
            <a:ext cx="9144000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感动中国</a:t>
            </a:r>
            <a:r>
              <a:rPr lang="en-US" altLang="zh-CN" sz="4000" b="1" dirty="0">
                <a:solidFill>
                  <a:srgbClr val="FF0000"/>
                </a:solidFill>
              </a:rPr>
              <a:t>2003</a:t>
            </a:r>
            <a:r>
              <a:rPr lang="zh-CN" altLang="en-US" sz="4000" b="1" dirty="0">
                <a:solidFill>
                  <a:srgbClr val="FF0000"/>
                </a:solidFill>
              </a:rPr>
              <a:t>颁奖词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0" y="908050"/>
            <a:ext cx="9144000" cy="594995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          </a:t>
            </a:r>
            <a:r>
              <a:rPr lang="zh-CN" altLang="en-US" sz="4000" b="1" dirty="0"/>
              <a:t>那一刻当我们仰望星空，或许会感觉到他注视地球的目光。他承载着中华民族飞天的梦想，他象征着中国走向太空的成功。作为中华飞天第一人，作为中国航天人的杰出代表，他的名字注定要被历史铭记。</a:t>
            </a:r>
            <a:endParaRPr lang="zh-CN" altLang="en-US" sz="4000" b="1" dirty="0"/>
          </a:p>
        </p:txBody>
      </p:sp>
      <p:pic>
        <p:nvPicPr>
          <p:cNvPr id="38916" name="图片 38915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成就这光彩人生的，是他训练中坚韧执着，飞天时的从容镇定，成功后的理智平和。而这也是几代中国航天人的精神，这精神开启了中国人的太空时代，还将成就我们民族更多更美好的梦想。 </a:t>
            </a:r>
            <a:endParaRPr lang="zh-CN" altLang="en-US" sz="4000" b="1" dirty="0"/>
          </a:p>
          <a:p>
            <a:endParaRPr lang="zh-CN" altLang="en-US" dirty="0"/>
          </a:p>
        </p:txBody>
      </p:sp>
      <p:pic>
        <p:nvPicPr>
          <p:cNvPr id="37892" name="图片 37891" descr="F200310160750430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49725"/>
            <a:ext cx="9144000" cy="270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70802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巩固练习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、太空一日，充满紧张和意外。阅读课文，找找看，杨利伟遇到了哪些意外情况？他相应地又有怎样的心理活动或举动？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意外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solidFill>
                  <a:srgbClr val="FF0000"/>
                </a:solidFill>
              </a:rPr>
              <a:t>飞船起飞时发生共振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 心理活动：</a:t>
            </a:r>
            <a:r>
              <a:rPr lang="zh-CN" altLang="en-US" sz="4000" b="1" dirty="0">
                <a:solidFill>
                  <a:srgbClr val="FF0000"/>
                </a:solidFill>
              </a:rPr>
              <a:t>“觉得自己快不行了”“以为飞船起飞时就是这样的”“感到一种从未有过的轻松和舒服”“如同一次重生”。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48132" name="图片 48131" descr="t0100c2e0272ce245b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843213" cy="765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图片 48132" descr="齿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0" y="6165850"/>
            <a:ext cx="1360488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图片 48133" descr="齿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3513" y="5978525"/>
            <a:ext cx="1360487" cy="87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55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1">
                                            <p:txEl>
                                              <p:charRg st="55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79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1">
                                            <p:txEl>
                                              <p:charRg st="79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charRg st="79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491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意外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r>
              <a:rPr lang="zh-CN" altLang="en-US" sz="4000" b="1" dirty="0"/>
              <a:t>神秘的敲击声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举动：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      “我并没有向地面报告这一情况”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    “每当响声传来的时候，我就趴在舷窗那里，边听边看”。</a:t>
            </a:r>
            <a:endParaRPr lang="zh-CN" altLang="en-US" sz="4000" b="1" dirty="0"/>
          </a:p>
        </p:txBody>
      </p:sp>
      <p:pic>
        <p:nvPicPr>
          <p:cNvPr id="49156" name="图片 49155" descr="t01349f974d863c86e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81525"/>
            <a:ext cx="9144000" cy="227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49156" descr="t01acfc172d035998a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0" y="0"/>
            <a:ext cx="1835150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3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charRg st="35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66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9155">
                                            <p:txEl>
                                              <p:charRg st="66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0" y="0"/>
            <a:ext cx="2627313" cy="8366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作者简介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2339975" y="0"/>
            <a:ext cx="6804025" cy="6858000"/>
          </a:xfrm>
          <a:ln/>
        </p:spPr>
        <p:txBody>
          <a:bodyPr/>
          <a:p>
            <a:pPr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/>
              <a:t>杨利伟是中国进入太空的第一人。男，汉族，</a:t>
            </a:r>
            <a:r>
              <a:rPr lang="en-US" altLang="zh-CN" sz="3600" b="1" dirty="0"/>
              <a:t>1965</a:t>
            </a:r>
            <a:r>
              <a:rPr lang="zh-CN" altLang="en-US" sz="3600" b="1" dirty="0"/>
              <a:t>年出生。辽宁省葫芦岛市绥中县人，大学文化程度，中国共产党党员，中国人民解放军少将军衔，特级航天员。他历任中国航天员科研训练中心副主任，载人航天工程航天员系统副总指挥，现任中国载人航天工程办公室副主任。他是中国培养的第一代航天员，在中共十七大上当选为中央候补委员。 </a:t>
            </a:r>
            <a:endParaRPr lang="zh-CN" altLang="en-US" sz="3600" b="1" dirty="0"/>
          </a:p>
        </p:txBody>
      </p:sp>
      <p:pic>
        <p:nvPicPr>
          <p:cNvPr id="5124" name="图片 5123" descr="adaf2edda3cc7cd986656f743901213fb90e91d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98550"/>
            <a:ext cx="2339975" cy="575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意外</a:t>
            </a: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</a:rPr>
              <a:t>：</a:t>
            </a:r>
            <a:r>
              <a:rPr lang="zh-CN" altLang="en-US" sz="4000" b="1" dirty="0"/>
              <a:t>飞船返回时舷窗出现裂纹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0000"/>
                </a:solidFill>
              </a:rPr>
              <a:t>心理活动：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           </a:t>
            </a:r>
            <a:r>
              <a:rPr lang="zh-CN" altLang="en-US" sz="4000" b="1" dirty="0"/>
              <a:t>“</a:t>
            </a:r>
            <a:r>
              <a:rPr lang="zh-CN" altLang="en-US" sz="4000" b="1" dirty="0">
                <a:solidFill>
                  <a:srgbClr val="FF0000"/>
                </a:solidFill>
              </a:rPr>
              <a:t>恐惧</a:t>
            </a:r>
            <a:r>
              <a:rPr lang="zh-CN" altLang="en-US" sz="4000" b="1" dirty="0"/>
              <a:t>”，联想到美国失事的“哥伦比亚号”，看到左边舷窗也出现了裂纹，“我” “放心一点了：哦，可能没什么大问题</a:t>
            </a:r>
            <a:r>
              <a:rPr lang="en-US" altLang="zh-CN" sz="4000" b="1" dirty="0">
                <a:latin typeface="宋体" panose="02010600030101010101" pitchFamily="2" charset="-122"/>
              </a:rPr>
              <a:t>!</a:t>
            </a:r>
            <a:r>
              <a:rPr lang="zh-CN" altLang="en-US" sz="4000" b="1" dirty="0">
                <a:latin typeface="宋体" panose="02010600030101010101" pitchFamily="2" charset="-122"/>
              </a:rPr>
              <a:t>因为如果故障，重复出现的概率并不高</a:t>
            </a:r>
            <a:r>
              <a:rPr lang="zh-CN" altLang="en-US" sz="4000" b="1" dirty="0"/>
              <a:t>”。</a:t>
            </a:r>
            <a:endParaRPr lang="zh-CN" altLang="en-US" sz="4000" b="1" dirty="0"/>
          </a:p>
          <a:p>
            <a:endParaRPr lang="zh-CN" altLang="en-US" dirty="0"/>
          </a:p>
        </p:txBody>
      </p:sp>
      <p:pic>
        <p:nvPicPr>
          <p:cNvPr id="50180" name="图片 50179" descr="t01fa0b0264f8bed7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941888"/>
            <a:ext cx="9144000" cy="1916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50180" descr="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47813" cy="1773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4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0179">
                                            <p:txEl>
                                              <p:charRg st="43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、杨利伟在文中说“对航天员最基本的要求是严谨”。试着在文中找一些例子，体会航天员严谨、科学的态度。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000" b="1" dirty="0">
                <a:solidFill>
                  <a:srgbClr val="FF0000"/>
                </a:solidFill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】“我”详细地描述了这种难受的过程。 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【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】“我”没有看到长城。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【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】仔细辨听神秘的敲击声，没有确认就不签字。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【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】在飞船中按照指令准确地操作。</a:t>
            </a:r>
            <a:endParaRPr lang="zh-CN" altLang="en-US" sz="4000" b="1" dirty="0"/>
          </a:p>
        </p:txBody>
      </p:sp>
      <p:pic>
        <p:nvPicPr>
          <p:cNvPr id="51204" name="图片 51203" descr="t01bef1a65a115088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6308725"/>
            <a:ext cx="766762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5" name="图片 51204" descr="t017ad25186a066ac2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2708275"/>
            <a:ext cx="1763712" cy="1223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63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charRg st="63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94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charRg st="94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18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charRg st="118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52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charRg st="152" end="1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 3</a:t>
            </a:r>
            <a:r>
              <a:rPr lang="zh-CN" altLang="en-US" sz="4000" b="1" dirty="0"/>
              <a:t>、结合课文，体会下面语句蕴含的情感。</a:t>
            </a:r>
            <a:r>
              <a:rPr lang="zh-CN" altLang="en-US" sz="4000" dirty="0"/>
              <a:t> </a:t>
            </a:r>
            <a:endParaRPr lang="zh-CN" altLang="en-US" sz="4000" dirty="0"/>
          </a:p>
          <a:p>
            <a:pPr>
              <a:buNone/>
            </a:pPr>
            <a:r>
              <a:rPr lang="zh-CN" altLang="en-US" sz="4000" b="1" dirty="0"/>
              <a:t>        【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】就这一下，指挥大厅有人大声喊道：“快看啊，他扎眼了，利伟还活着</a:t>
            </a:r>
            <a:r>
              <a:rPr lang="en-US" altLang="zh-CN" sz="4000" b="1">
                <a:latin typeface="宋体" panose="02010600030101010101" pitchFamily="2" charset="-122"/>
              </a:rPr>
              <a:t>!</a:t>
            </a:r>
            <a:r>
              <a:rPr lang="en-US" altLang="zh-CN" sz="4000" b="1" dirty="0"/>
              <a:t>”</a:t>
            </a:r>
            <a:r>
              <a:rPr lang="zh-CN" altLang="en-US" sz="4000" b="1" dirty="0"/>
              <a:t>所有的人都鼓掌欢呼起来。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400" b="1" dirty="0">
                <a:solidFill>
                  <a:srgbClr val="FF0000"/>
                </a:solidFill>
              </a:rPr>
              <a:t>表现大家时刻关注着“我”，担心“我”的安危，看到“我”安然无恙后都非常激动、兴奋，表现出深厚的战友情。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/>
              <a:t>          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52228" name="图片 52227" descr="t018f6a28ae7dca53b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21388"/>
            <a:ext cx="914400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图片 52228" descr="FZLTuPian2119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875" y="620713"/>
            <a:ext cx="877888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图片 52229" descr="FZLTuPian2119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7050" y="620713"/>
            <a:ext cx="877888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88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charRg st="88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【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】我曾俯瞰我们的首都北京，白天它是燕山山脉边的一片灰白，分辨不清，夜晚则是一片红晕，那里有我的战友和亲人。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zh-CN" altLang="en-US" sz="4400" b="1" dirty="0">
                <a:solidFill>
                  <a:srgbClr val="FF0000"/>
                </a:solidFill>
              </a:rPr>
              <a:t>“我”在遥远的太空，俯瞰祖国，为伟大的祖国感到自豪；对战友、对亲人的深情牵挂。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53252" name="图片 53251" descr="t01b29c290af34b9bd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57788"/>
            <a:ext cx="9144000" cy="1700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3" name="图片 53252" descr="宇宙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1916113"/>
            <a:ext cx="844550" cy="625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图片 53253" descr="宇宙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1989138"/>
            <a:ext cx="844550" cy="50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5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charRg st="56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【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】过了几分钟，我隐约听到外面喊叫的声音，手电的光束从舷窗上模糊地透进来。我知道：他们找到飞船了，外边来人了</a:t>
            </a:r>
            <a:r>
              <a:rPr lang="en-US" altLang="zh-CN" sz="4000" b="1">
                <a:latin typeface="宋体" panose="02010600030101010101" pitchFamily="2" charset="-122"/>
              </a:rPr>
              <a:t>!</a:t>
            </a:r>
            <a:endParaRPr lang="en-US" altLang="zh-CN" sz="40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4000" b="1">
                <a:latin typeface="宋体" panose="02010600030101010101" pitchFamily="2" charset="-122"/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蕴含着巨大的喜悦之情：“我”安全返回地球了，我国首次载人航天飞行成功了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!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7108" name="图片 47107" descr="风景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29200"/>
            <a:ext cx="9144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9" name="Picture 6" descr="小蜜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4005263"/>
            <a:ext cx="682625" cy="78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0" name="Picture 6" descr="小蜜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1375" y="1628775"/>
            <a:ext cx="682625" cy="78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1" name="Picture 9" descr="振翅的蝴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88" y="1916113"/>
            <a:ext cx="10287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2" name="Picture 9" descr="振翅的蝴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92375"/>
            <a:ext cx="10287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57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7107">
                                            <p:txEl>
                                              <p:charRg st="57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、通过学习课文，你明白杨利伟为什么被称为“航天英雄”了吧。假如杨利伟到你们学校和大家交流，你会向他提什么问题呢？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</a:t>
            </a:r>
            <a:r>
              <a:rPr lang="zh-CN" altLang="en-US" sz="4400" b="1" dirty="0">
                <a:solidFill>
                  <a:srgbClr val="FF0000"/>
                </a:solidFill>
              </a:rPr>
              <a:t>示例：杨利伟叔叔，你是我国第一位登上太空的航天英雄，你的文章</a:t>
            </a:r>
            <a:r>
              <a:rPr lang="en-US" altLang="zh-CN" sz="4400" b="1" dirty="0">
                <a:solidFill>
                  <a:srgbClr val="FF0000"/>
                </a:solidFill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</a:rPr>
              <a:t>太空一日</a:t>
            </a:r>
            <a:r>
              <a:rPr lang="en-US" altLang="zh-CN" sz="4400" b="1" dirty="0">
                <a:solidFill>
                  <a:srgbClr val="FF0000"/>
                </a:solidFill>
              </a:rPr>
              <a:t>》</a:t>
            </a:r>
            <a:r>
              <a:rPr lang="zh-CN" altLang="en-US" sz="4400" b="1" dirty="0">
                <a:solidFill>
                  <a:srgbClr val="FF0000"/>
                </a:solidFill>
              </a:rPr>
              <a:t>令我震撼，假如有第二次登太空的机会，你还会去吗？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pic>
        <p:nvPicPr>
          <p:cNvPr id="46084" name="图片 46083" descr="风景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021388"/>
            <a:ext cx="9144000" cy="83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Picture 6" descr="小蜜蜂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1916113"/>
            <a:ext cx="1295400" cy="79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Picture 9" descr="振翅的蝴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300" y="1844675"/>
            <a:ext cx="1028700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charRg st="58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charRg st="58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9275"/>
          </a:xfrm>
          <a:ln/>
        </p:spPr>
        <p:txBody>
          <a:bodyPr anchor="ctr"/>
          <a:p>
            <a:pPr marL="1117600" indent="-1117600"/>
            <a:r>
              <a:rPr lang="zh-CN" altLang="en-US" sz="4000" b="1" dirty="0">
                <a:solidFill>
                  <a:srgbClr val="FF0000"/>
                </a:solidFill>
              </a:rPr>
              <a:t>读准字音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模拟</a:t>
            </a:r>
            <a:r>
              <a:rPr lang="en-US" altLang="zh-CN" sz="4000" b="1" err="1">
                <a:solidFill>
                  <a:srgbClr val="FF0000"/>
                </a:solidFill>
              </a:rPr>
              <a:t>nǐ</a:t>
            </a:r>
            <a:r>
              <a:rPr lang="en-US" altLang="zh-CN" sz="4000" b="1" dirty="0"/>
              <a:t>                    </a:t>
            </a:r>
            <a:r>
              <a:rPr lang="zh-CN" altLang="en-US" sz="4000" b="1" dirty="0"/>
              <a:t>炽</a:t>
            </a:r>
            <a:r>
              <a:rPr lang="en-US" altLang="zh-CN" sz="4000" b="1" err="1">
                <a:solidFill>
                  <a:srgbClr val="FF0000"/>
                </a:solidFill>
              </a:rPr>
              <a:t>chì</a:t>
            </a:r>
            <a:r>
              <a:rPr lang="zh-CN" altLang="en-US" sz="4000" b="1" dirty="0"/>
              <a:t>热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俯瞰</a:t>
            </a:r>
            <a:r>
              <a:rPr lang="en-US" altLang="zh-CN" sz="4000" b="1" err="1">
                <a:solidFill>
                  <a:srgbClr val="FF0000"/>
                </a:solidFill>
              </a:rPr>
              <a:t>kàn</a:t>
            </a:r>
            <a:r>
              <a:rPr lang="en-US" altLang="zh-CN" sz="4000" b="1" dirty="0"/>
              <a:t>                  </a:t>
            </a:r>
            <a:r>
              <a:rPr lang="zh-CN" altLang="en-US" sz="4000" b="1" dirty="0"/>
              <a:t>严谨</a:t>
            </a:r>
            <a:r>
              <a:rPr lang="en-US" altLang="zh-CN" sz="4000" b="1" err="1">
                <a:solidFill>
                  <a:srgbClr val="FF0000"/>
                </a:solidFill>
              </a:rPr>
              <a:t>jǐn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逃逸</a:t>
            </a:r>
            <a:r>
              <a:rPr lang="en-US" altLang="zh-CN" sz="4000" b="1" err="1">
                <a:solidFill>
                  <a:srgbClr val="FF0000"/>
                </a:solidFill>
              </a:rPr>
              <a:t>yì</a:t>
            </a:r>
            <a:r>
              <a:rPr lang="en-US" altLang="zh-CN" sz="4000" b="1" dirty="0"/>
              <a:t>                     </a:t>
            </a:r>
            <a:r>
              <a:rPr lang="zh-CN" altLang="en-US" sz="4000" b="1" dirty="0"/>
              <a:t>稠</a:t>
            </a:r>
            <a:r>
              <a:rPr lang="en-US" altLang="zh-CN" sz="4000" b="1" err="1">
                <a:solidFill>
                  <a:srgbClr val="FF0000"/>
                </a:solidFill>
              </a:rPr>
              <a:t>chóu</a:t>
            </a:r>
            <a:r>
              <a:rPr lang="zh-CN" altLang="en-US" sz="4000" b="1" dirty="0"/>
              <a:t>密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遨</a:t>
            </a:r>
            <a:r>
              <a:rPr lang="en-US" altLang="zh-CN" sz="4000" b="1" err="1">
                <a:solidFill>
                  <a:srgbClr val="FF0000"/>
                </a:solidFill>
              </a:rPr>
              <a:t>áo</a:t>
            </a:r>
            <a:r>
              <a:rPr lang="zh-CN" altLang="en-US" sz="4000" b="1" dirty="0"/>
              <a:t>游                    瞬</a:t>
            </a:r>
            <a:r>
              <a:rPr lang="en-US" altLang="zh-CN" sz="4000" b="1" err="1">
                <a:solidFill>
                  <a:srgbClr val="FF0000"/>
                </a:solidFill>
              </a:rPr>
              <a:t>shùn</a:t>
            </a:r>
            <a:r>
              <a:rPr lang="zh-CN" altLang="en-US" sz="4000" b="1" dirty="0"/>
              <a:t>间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烧灼</a:t>
            </a:r>
            <a:r>
              <a:rPr lang="en-US" altLang="zh-CN" sz="4000" b="1" err="1">
                <a:solidFill>
                  <a:srgbClr val="FF0000"/>
                </a:solidFill>
              </a:rPr>
              <a:t>zhuó</a:t>
            </a:r>
            <a:r>
              <a:rPr lang="en-US" altLang="zh-CN" sz="4000" b="1" dirty="0"/>
              <a:t>                </a:t>
            </a:r>
            <a:r>
              <a:rPr lang="zh-CN" altLang="en-US" sz="4000" b="1" dirty="0"/>
              <a:t>概</a:t>
            </a:r>
            <a:r>
              <a:rPr lang="en-US" altLang="zh-CN" sz="4000" b="1" err="1">
                <a:solidFill>
                  <a:srgbClr val="FF0000"/>
                </a:solidFill>
              </a:rPr>
              <a:t>gài</a:t>
            </a:r>
            <a:r>
              <a:rPr lang="zh-CN" altLang="en-US" sz="4000" b="1" dirty="0"/>
              <a:t>率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船舷</a:t>
            </a:r>
            <a:r>
              <a:rPr lang="en-US" altLang="zh-CN" sz="4000" b="1" err="1">
                <a:solidFill>
                  <a:srgbClr val="FF0000"/>
                </a:solidFill>
              </a:rPr>
              <a:t>xián</a:t>
            </a:r>
            <a:r>
              <a:rPr lang="en-US" altLang="zh-CN" sz="4000" b="1" dirty="0"/>
              <a:t>                 </a:t>
            </a:r>
            <a:r>
              <a:rPr lang="zh-CN" altLang="en-US" sz="4000" b="1" dirty="0"/>
              <a:t>轮廓</a:t>
            </a:r>
            <a:r>
              <a:rPr lang="en-US" altLang="zh-CN" sz="4000" b="1" err="1">
                <a:solidFill>
                  <a:srgbClr val="FF0000"/>
                </a:solidFill>
              </a:rPr>
              <a:t>kuò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确凿</a:t>
            </a:r>
            <a:r>
              <a:rPr lang="en-US" altLang="zh-CN" sz="4000" b="1" err="1">
                <a:solidFill>
                  <a:srgbClr val="FF0000"/>
                </a:solidFill>
              </a:rPr>
              <a:t>záo</a:t>
            </a:r>
            <a:r>
              <a:rPr lang="en-US" altLang="zh-CN" sz="4000" b="1">
                <a:solidFill>
                  <a:srgbClr val="FF0000"/>
                </a:solidFill>
              </a:rPr>
              <a:t> </a:t>
            </a:r>
            <a:r>
              <a:rPr lang="en-US" altLang="zh-CN" sz="4000" b="1" dirty="0"/>
              <a:t>                 </a:t>
            </a:r>
            <a:r>
              <a:rPr lang="zh-CN" altLang="en-US" sz="4000" b="1" dirty="0"/>
              <a:t>无虞</a:t>
            </a:r>
            <a:r>
              <a:rPr lang="en-US" altLang="zh-CN" sz="4000" b="1" err="1">
                <a:solidFill>
                  <a:srgbClr val="FF0000"/>
                </a:solidFill>
              </a:rPr>
              <a:t>yú</a:t>
            </a:r>
            <a:r>
              <a:rPr lang="en-US" altLang="zh-CN" sz="4000" b="1"/>
              <a:t>       </a:t>
            </a:r>
            <a:endParaRPr lang="en-US" altLang="zh-CN" sz="4000" b="1"/>
          </a:p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千钧</a:t>
            </a:r>
            <a:r>
              <a:rPr lang="en-US" altLang="zh-CN" sz="4000" b="1" err="1">
                <a:solidFill>
                  <a:srgbClr val="FF0000"/>
                </a:solidFill>
              </a:rPr>
              <a:t>jūn</a:t>
            </a:r>
            <a:r>
              <a:rPr lang="zh-CN" altLang="en-US" sz="4000" b="1" dirty="0"/>
              <a:t>重负            屏</a:t>
            </a:r>
            <a:r>
              <a:rPr lang="en-US" altLang="zh-CN" sz="4000" b="1" err="1">
                <a:solidFill>
                  <a:srgbClr val="FF0000"/>
                </a:solidFill>
              </a:rPr>
              <a:t>bǐng</a:t>
            </a:r>
            <a:r>
              <a:rPr lang="zh-CN" altLang="en-US" sz="4000" b="1" dirty="0"/>
              <a:t>息凝视</a:t>
            </a:r>
            <a:endParaRPr lang="zh-CN" altLang="en-US" sz="4000" b="1" dirty="0"/>
          </a:p>
        </p:txBody>
      </p:sp>
      <p:pic>
        <p:nvPicPr>
          <p:cNvPr id="6148" name="图片 6147" descr="w0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908050"/>
            <a:ext cx="1143000" cy="609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 descr="t01e62d5f31ca773b5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913"/>
            <a:ext cx="838200" cy="639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多音字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7172" name="文本框 7171"/>
          <p:cNvSpPr txBox="1"/>
          <p:nvPr/>
        </p:nvSpPr>
        <p:spPr>
          <a:xfrm>
            <a:off x="0" y="2997200"/>
            <a:ext cx="10429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载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左大括号 7172"/>
          <p:cNvSpPr/>
          <p:nvPr/>
        </p:nvSpPr>
        <p:spPr>
          <a:xfrm>
            <a:off x="539750" y="1125538"/>
            <a:ext cx="1152525" cy="4679950"/>
          </a:xfrm>
          <a:prstGeom prst="leftBrace">
            <a:avLst>
              <a:gd name="adj1" fmla="val 3383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4" name="文本框 7173"/>
          <p:cNvSpPr txBox="1"/>
          <p:nvPr/>
        </p:nvSpPr>
        <p:spPr>
          <a:xfrm>
            <a:off x="1619250" y="692150"/>
            <a:ext cx="12239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zǎi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1547813" y="5445125"/>
            <a:ext cx="10795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zài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2484438" y="692150"/>
            <a:ext cx="26638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三年五载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2411413" y="5373688"/>
            <a:ext cx="18716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载重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4067175" y="3068638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率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左大括号 7178"/>
          <p:cNvSpPr/>
          <p:nvPr/>
        </p:nvSpPr>
        <p:spPr>
          <a:xfrm>
            <a:off x="4716463" y="836613"/>
            <a:ext cx="1225550" cy="5327650"/>
          </a:xfrm>
          <a:prstGeom prst="leftBrace">
            <a:avLst>
              <a:gd name="adj1" fmla="val 362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80" name="文本框 7179"/>
          <p:cNvSpPr txBox="1"/>
          <p:nvPr/>
        </p:nvSpPr>
        <p:spPr>
          <a:xfrm>
            <a:off x="5867400" y="476250"/>
            <a:ext cx="9366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lǜ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5580063" y="5589588"/>
            <a:ext cx="19446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shuài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7524750" y="549275"/>
            <a:ext cx="21955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概率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3" name="文本框 7182"/>
          <p:cNvSpPr txBox="1"/>
          <p:nvPr/>
        </p:nvSpPr>
        <p:spPr>
          <a:xfrm>
            <a:off x="7596188" y="5426075"/>
            <a:ext cx="15478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率领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84" name="图片 7183" descr="t01c350bd54c0a893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628775"/>
            <a:ext cx="2160587" cy="302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5" name="图片 7184" descr="t01c350bd54c0a893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1773238"/>
            <a:ext cx="2160587" cy="302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49275"/>
          </a:xfrm>
          <a:ln/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学习词语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0" y="620713"/>
            <a:ext cx="9144000" cy="6237287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炽热</a:t>
            </a:r>
            <a:r>
              <a:rPr lang="en-US" altLang="zh-CN" sz="4000" b="1" err="1">
                <a:solidFill>
                  <a:srgbClr val="FF0000"/>
                </a:solidFill>
              </a:rPr>
              <a:t>chì    rè</a:t>
            </a:r>
            <a:r>
              <a:rPr lang="en-US" altLang="zh-CN" sz="4000" b="1" dirty="0"/>
              <a:t>①</a:t>
            </a:r>
            <a:r>
              <a:rPr lang="zh-CN" altLang="en-US" sz="4000" b="1" dirty="0"/>
              <a:t>温度极高，极热； </a:t>
            </a:r>
            <a:r>
              <a:rPr lang="en-US" altLang="zh-CN" sz="4000" b="1" dirty="0"/>
              <a:t>②</a:t>
            </a:r>
            <a:r>
              <a:rPr lang="zh-CN" altLang="en-US" sz="4000" b="1" dirty="0"/>
              <a:t>感情和情绪热烈。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五脏六腑</a:t>
            </a:r>
            <a:r>
              <a:rPr lang="en-US" altLang="zh-CN" sz="4000" b="1" err="1">
                <a:solidFill>
                  <a:srgbClr val="FF0000"/>
                </a:solidFill>
              </a:rPr>
              <a:t>wǔ   zàng   liù   fǔ</a:t>
            </a:r>
            <a:r>
              <a:rPr lang="zh-CN" altLang="en-US" sz="4000" b="1" dirty="0"/>
              <a:t>人体内脏器官的统称。也比喻事物的内部情况。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千钧重负</a:t>
            </a:r>
            <a:r>
              <a:rPr lang="en-US" altLang="zh-CN" sz="4000" b="1" err="1">
                <a:solidFill>
                  <a:srgbClr val="FF0000"/>
                </a:solidFill>
              </a:rPr>
              <a:t>qiān   jūn   zhòng   fù</a:t>
            </a:r>
            <a:r>
              <a:rPr lang="zh-CN" altLang="en-US" sz="4000" b="1" dirty="0"/>
              <a:t>比喻很沉重的负担。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耐人寻味</a:t>
            </a:r>
            <a:r>
              <a:rPr lang="en-US" altLang="zh-CN" sz="4000" b="1" err="1">
                <a:solidFill>
                  <a:srgbClr val="FF0000"/>
                </a:solidFill>
              </a:rPr>
              <a:t>nài   rén   xún    wèi</a:t>
            </a:r>
            <a:r>
              <a:rPr lang="zh-CN" altLang="en-US" sz="4000" b="1" dirty="0"/>
              <a:t>形容值得让人仔细体会，琢磨。</a:t>
            </a:r>
            <a:endParaRPr lang="zh-CN" altLang="en-US" sz="4000" b="1" dirty="0"/>
          </a:p>
          <a:p>
            <a:pPr>
              <a:buNone/>
            </a:pPr>
            <a:endParaRPr lang="zh-CN" altLang="en-US" sz="4000" b="1" dirty="0"/>
          </a:p>
        </p:txBody>
      </p:sp>
      <p:pic>
        <p:nvPicPr>
          <p:cNvPr id="8196" name="图片 8195" descr="ange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25" y="5589588"/>
            <a:ext cx="2555875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俯瞰</a:t>
            </a:r>
            <a:r>
              <a:rPr lang="en-US" altLang="zh-CN" sz="4000" b="1" err="1">
                <a:solidFill>
                  <a:srgbClr val="FF0000"/>
                </a:solidFill>
              </a:rPr>
              <a:t>fǔ      kàn</a:t>
            </a:r>
            <a:r>
              <a:rPr lang="zh-CN" altLang="en-US" sz="4000" b="1" dirty="0"/>
              <a:t>指俯视，从高处往下看。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严谨</a:t>
            </a:r>
            <a:r>
              <a:rPr lang="en-US" altLang="zh-CN" sz="4000" b="1" err="1">
                <a:solidFill>
                  <a:srgbClr val="FF0000"/>
                </a:solidFill>
              </a:rPr>
              <a:t>yán    jǐn</a:t>
            </a:r>
            <a:r>
              <a:rPr lang="zh-CN" altLang="en-US" sz="4000" b="1" dirty="0"/>
              <a:t>严密谨慎。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惊心动魄</a:t>
            </a:r>
            <a:r>
              <a:rPr lang="en-US" altLang="zh-CN" sz="4000" b="1" err="1">
                <a:solidFill>
                  <a:srgbClr val="FF0000"/>
                </a:solidFill>
              </a:rPr>
              <a:t>jīng   xīn   dòng   pò</a:t>
            </a:r>
            <a:r>
              <a:rPr lang="zh-CN" altLang="en-US" sz="4000" b="1" dirty="0"/>
              <a:t>形容使人神魂震惊。使人感受极深，震动极大。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概率</a:t>
            </a:r>
            <a:r>
              <a:rPr lang="en-US" altLang="zh-CN" sz="4000" b="1" err="1">
                <a:solidFill>
                  <a:srgbClr val="FF0000"/>
                </a:solidFill>
              </a:rPr>
              <a:t>gài     lǜ</a:t>
            </a:r>
            <a:r>
              <a:rPr lang="zh-CN" altLang="en-US" sz="4000" b="1" dirty="0"/>
              <a:t>表示发生的可能性大小的量叫做概率。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屏息凝神</a:t>
            </a:r>
            <a:r>
              <a:rPr lang="en-US" altLang="zh-CN" sz="4000" b="1" err="1">
                <a:solidFill>
                  <a:srgbClr val="FF0000"/>
                </a:solidFill>
              </a:rPr>
              <a:t>bǐng    xī   níng   shén</a:t>
            </a:r>
            <a:r>
              <a:rPr lang="zh-CN" altLang="en-US" sz="4000" b="1" dirty="0"/>
              <a:t>聚精会神，屏住呼吸。形容要干一件要紧的事情前专心致志，惟恐不能完成的神态。</a:t>
            </a:r>
            <a:endParaRPr lang="zh-CN" altLang="en-US" sz="4000" b="1" dirty="0"/>
          </a:p>
        </p:txBody>
      </p:sp>
      <p:pic>
        <p:nvPicPr>
          <p:cNvPr id="9220" name="图片 9219" descr="A3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863" y="6354763"/>
            <a:ext cx="7704137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000" b="1" dirty="0"/>
              <a:t>无虞</a:t>
            </a:r>
            <a:r>
              <a:rPr lang="en-US" altLang="zh-CN" sz="4000" b="1" err="1">
                <a:solidFill>
                  <a:srgbClr val="FF0000"/>
                </a:solidFill>
              </a:rPr>
              <a:t>wú       yú</a:t>
            </a:r>
            <a:r>
              <a:rPr lang="zh-CN" altLang="en-US" sz="4000" b="1" dirty="0"/>
              <a:t>没有忧患，太平无事。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遨游</a:t>
            </a:r>
            <a:r>
              <a:rPr lang="en-US" altLang="zh-CN" sz="4000" b="1" err="1">
                <a:solidFill>
                  <a:srgbClr val="FF0000"/>
                </a:solidFill>
              </a:rPr>
              <a:t>áo       yóu</a:t>
            </a:r>
            <a:r>
              <a:rPr lang="zh-CN" altLang="en-US" sz="4000" b="1" dirty="0"/>
              <a:t>远游，漫游。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烧灼</a:t>
            </a:r>
            <a:r>
              <a:rPr lang="en-US" altLang="zh-CN" sz="4000" b="1" err="1">
                <a:solidFill>
                  <a:srgbClr val="FF0000"/>
                </a:solidFill>
              </a:rPr>
              <a:t>shāo     zhuó</a:t>
            </a:r>
            <a:r>
              <a:rPr lang="zh-CN" altLang="en-US" sz="4000" b="1" dirty="0"/>
              <a:t>指高温炙烫。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瞬间</a:t>
            </a:r>
            <a:r>
              <a:rPr lang="en-US" altLang="zh-CN" sz="4000" b="1" err="1">
                <a:solidFill>
                  <a:srgbClr val="FF0000"/>
                </a:solidFill>
              </a:rPr>
              <a:t>shùn    jiān</a:t>
            </a:r>
            <a:r>
              <a:rPr lang="zh-CN" altLang="en-US" sz="4000" b="1" dirty="0"/>
              <a:t>一眨眼的工夫，转瞬之间。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释然</a:t>
            </a:r>
            <a:r>
              <a:rPr lang="en-US" altLang="zh-CN" sz="4000" b="1" err="1">
                <a:solidFill>
                  <a:srgbClr val="FF0000"/>
                </a:solidFill>
              </a:rPr>
              <a:t>shì      rán</a:t>
            </a:r>
            <a:r>
              <a:rPr lang="zh-CN" altLang="en-US" sz="4000" b="1" dirty="0"/>
              <a:t>疑虑消除。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急剧</a:t>
            </a:r>
            <a:r>
              <a:rPr lang="en-US" altLang="zh-CN" sz="4000" b="1" err="1">
                <a:solidFill>
                  <a:srgbClr val="FF0000"/>
                </a:solidFill>
              </a:rPr>
              <a:t>jí        jù</a:t>
            </a:r>
            <a:r>
              <a:rPr lang="zh-CN" altLang="en-US" sz="4000" b="1" dirty="0"/>
              <a:t>快而剧烈</a:t>
            </a:r>
            <a:r>
              <a:rPr lang="en-US" altLang="zh-CN" sz="4000" b="1" dirty="0"/>
              <a:t>;</a:t>
            </a:r>
            <a:r>
              <a:rPr lang="zh-CN" altLang="en-US" sz="4000" b="1" dirty="0"/>
              <a:t>急速。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敏感</a:t>
            </a:r>
            <a:r>
              <a:rPr lang="en-US" altLang="zh-CN" sz="4000" b="1" err="1">
                <a:solidFill>
                  <a:srgbClr val="FF0000"/>
                </a:solidFill>
              </a:rPr>
              <a:t>mǐn    gǎn</a:t>
            </a:r>
            <a:r>
              <a:rPr lang="zh-CN" altLang="en-US" sz="4000" b="1" dirty="0"/>
              <a:t>感觉敏锐。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预定</a:t>
            </a:r>
            <a:r>
              <a:rPr lang="en-US" altLang="zh-CN" sz="4000" b="1" err="1">
                <a:solidFill>
                  <a:srgbClr val="FF0000"/>
                </a:solidFill>
              </a:rPr>
              <a:t>yù       dìng</a:t>
            </a:r>
            <a:r>
              <a:rPr lang="zh-CN" altLang="en-US" sz="4000" b="1" dirty="0"/>
              <a:t>意为：在事前筹错。</a:t>
            </a:r>
            <a:endParaRPr lang="zh-CN" altLang="en-US" sz="4000" b="1" dirty="0"/>
          </a:p>
        </p:txBody>
      </p:sp>
      <p:pic>
        <p:nvPicPr>
          <p:cNvPr id="10244" name="图片 10243" descr="w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0" y="3500438"/>
            <a:ext cx="2133600" cy="177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5906</Words>
  <Application>WPS 演示</Application>
  <PresentationFormat>在屏幕上显示</PresentationFormat>
  <Paragraphs>303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14</cp:revision>
  <dcterms:created xsi:type="dcterms:W3CDTF">2017-03-24T13:16:12Z</dcterms:created>
  <dcterms:modified xsi:type="dcterms:W3CDTF">2018-10-31T07:14:39Z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