
<file path=[Content_Types].xml><?xml version="1.0" encoding="utf-8"?>
<Types xmlns="http://schemas.openxmlformats.org/package/2006/content-types">
  <Default Extension="jpeg" ContentType="image/jpeg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60" r:id="rId5"/>
    <p:sldId id="298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261" r:id="rId14"/>
    <p:sldId id="259" r:id="rId15"/>
    <p:sldId id="300" r:id="rId16"/>
    <p:sldId id="301" r:id="rId17"/>
    <p:sldId id="302" r:id="rId18"/>
    <p:sldId id="303" r:id="rId19"/>
    <p:sldId id="304" r:id="rId20"/>
    <p:sldId id="293" r:id="rId21"/>
    <p:sldId id="264" r:id="rId22"/>
    <p:sldId id="306" r:id="rId23"/>
    <p:sldId id="305" r:id="rId24"/>
    <p:sldId id="307" r:id="rId25"/>
    <p:sldId id="308" r:id="rId26"/>
    <p:sldId id="267" r:id="rId27"/>
    <p:sldId id="318" r:id="rId28"/>
    <p:sldId id="319" r:id="rId29"/>
    <p:sldId id="311" r:id="rId30"/>
    <p:sldId id="320" r:id="rId31"/>
    <p:sldId id="321" r:id="rId32"/>
    <p:sldId id="322" r:id="rId33"/>
    <p:sldId id="323" r:id="rId34"/>
    <p:sldId id="324" r:id="rId35"/>
    <p:sldId id="327" r:id="rId36"/>
    <p:sldId id="325" r:id="rId37"/>
    <p:sldId id="326" r:id="rId38"/>
    <p:sldId id="343" r:id="rId39"/>
    <p:sldId id="344" r:id="rId40"/>
    <p:sldId id="345" r:id="rId41"/>
    <p:sldId id="346" r:id="rId42"/>
    <p:sldId id="335" r:id="rId43"/>
    <p:sldId id="336" r:id="rId44"/>
    <p:sldId id="337" r:id="rId45"/>
    <p:sldId id="338" r:id="rId46"/>
    <p:sldId id="339" r:id="rId47"/>
    <p:sldId id="340" r:id="rId48"/>
    <p:sldId id="341" r:id="rId49"/>
    <p:sldId id="272" r:id="rId50"/>
    <p:sldId id="277" r:id="rId51"/>
    <p:sldId id="275" r:id="rId52"/>
    <p:sldId id="276" r:id="rId53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FF"/>
    <a:srgbClr val="000000"/>
    <a:srgbClr val="66FFFF"/>
    <a:srgbClr val="66FF99"/>
    <a:srgbClr val="66FFCC"/>
    <a:srgbClr val="3333C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374" autoAdjust="0"/>
    <p:restoredTop sz="94453" autoAdjust="0"/>
  </p:normalViewPr>
  <p:slideViewPr>
    <p:cSldViewPr>
      <p:cViewPr>
        <p:scale>
          <a:sx n="100" d="100"/>
          <a:sy n="100" d="100"/>
        </p:scale>
        <p:origin x="-264" y="-2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6" Type="http://schemas.openxmlformats.org/officeDocument/2006/relationships/tableStyles" Target="tableStyles.xml"/><Relationship Id="rId55" Type="http://schemas.openxmlformats.org/officeDocument/2006/relationships/viewProps" Target="viewProps.xml"/><Relationship Id="rId54" Type="http://schemas.openxmlformats.org/officeDocument/2006/relationships/presProps" Target="presProps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7D94C5D-24D5-47B2-B6C8-0A36F7E29CFB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D7F4D131-C809-4E6B-BD93-4FC1C32BA01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75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675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4C27EAD7-F9A0-41F3-80BC-A352996CAD4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86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686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8124553A-3224-46A7-AA3A-C51B68BDAAE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ipe dir="r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ipe dir="r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ipe dir="r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ipe dir="r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ipe dir="r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ipe dir="r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ipe dir="r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ipe dir="r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ipe dir="r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6" Type="http://schemas.openxmlformats.org/officeDocument/2006/relationships/theme" Target="../theme/theme1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矩形 1"/>
          <p:cNvSpPr>
            <a:spLocks noChangeArrowheads="1"/>
          </p:cNvSpPr>
          <p:nvPr/>
        </p:nvSpPr>
        <p:spPr bwMode="auto">
          <a:xfrm>
            <a:off x="0" y="0"/>
            <a:ext cx="9153525" cy="648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545" tIns="43273" rIns="86545" bIns="43273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1700">
              <a:solidFill>
                <a:srgbClr val="FFFFFF"/>
              </a:solidFill>
              <a:latin typeface="Franklin Gothic Medium" panose="020B0603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27" name="矩形 7"/>
          <p:cNvSpPr>
            <a:spLocks noChangeArrowheads="1"/>
          </p:cNvSpPr>
          <p:nvPr/>
        </p:nvSpPr>
        <p:spPr bwMode="auto">
          <a:xfrm>
            <a:off x="3263900" y="6457950"/>
            <a:ext cx="5880100" cy="400050"/>
          </a:xfrm>
          <a:prstGeom prst="rect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545" tIns="43273" rIns="86545" bIns="43273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1700">
              <a:solidFill>
                <a:srgbClr val="FFFFFF"/>
              </a:solidFill>
              <a:latin typeface="Franklin Gothic Medium" panose="020B0603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28" name="矩形 6"/>
          <p:cNvSpPr>
            <a:spLocks noChangeArrowheads="1"/>
          </p:cNvSpPr>
          <p:nvPr/>
        </p:nvSpPr>
        <p:spPr bwMode="auto">
          <a:xfrm>
            <a:off x="0" y="6457950"/>
            <a:ext cx="6588125" cy="400050"/>
          </a:xfrm>
          <a:prstGeom prst="rect">
            <a:avLst/>
          </a:prstGeom>
          <a:solidFill>
            <a:srgbClr val="43BB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545" tIns="43273" rIns="86545" bIns="43273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1700">
              <a:solidFill>
                <a:srgbClr val="FFFFFF"/>
              </a:solidFill>
              <a:latin typeface="Franklin Gothic Medium" panose="020B0603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6225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6545" tIns="43273" rIns="86545" bIns="43273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6545" tIns="43273" rIns="86545" bIns="43273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transition>
    <p:wipe dir="r"/>
  </p:transition>
  <p:txStyles>
    <p:titleStyle>
      <a:lvl1pPr algn="l" defTabSz="865505" rtl="0" fontAlgn="base">
        <a:spcBef>
          <a:spcPct val="0"/>
        </a:spcBef>
        <a:spcAft>
          <a:spcPct val="0"/>
        </a:spcAft>
        <a:defRPr sz="3000">
          <a:solidFill>
            <a:srgbClr val="716F70"/>
          </a:solidFill>
          <a:latin typeface="+mj-lt"/>
          <a:ea typeface="+mj-ea"/>
          <a:cs typeface="+mj-cs"/>
        </a:defRPr>
      </a:lvl1pPr>
      <a:lvl2pPr algn="l" defTabSz="865505" rtl="0" fontAlgn="base">
        <a:spcBef>
          <a:spcPct val="0"/>
        </a:spcBef>
        <a:spcAft>
          <a:spcPct val="0"/>
        </a:spcAft>
        <a:defRPr sz="3000">
          <a:solidFill>
            <a:srgbClr val="716F70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defTabSz="865505" rtl="0" fontAlgn="base">
        <a:spcBef>
          <a:spcPct val="0"/>
        </a:spcBef>
        <a:spcAft>
          <a:spcPct val="0"/>
        </a:spcAft>
        <a:defRPr sz="3000">
          <a:solidFill>
            <a:srgbClr val="716F70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defTabSz="865505" rtl="0" fontAlgn="base">
        <a:spcBef>
          <a:spcPct val="0"/>
        </a:spcBef>
        <a:spcAft>
          <a:spcPct val="0"/>
        </a:spcAft>
        <a:defRPr sz="3000">
          <a:solidFill>
            <a:srgbClr val="716F70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defTabSz="865505" rtl="0" fontAlgn="base">
        <a:spcBef>
          <a:spcPct val="0"/>
        </a:spcBef>
        <a:spcAft>
          <a:spcPct val="0"/>
        </a:spcAft>
        <a:defRPr sz="3000">
          <a:solidFill>
            <a:srgbClr val="716F70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defTabSz="865505" rtl="0" eaLnBrk="1" fontAlgn="base" hangingPunct="1">
        <a:spcBef>
          <a:spcPct val="0"/>
        </a:spcBef>
        <a:spcAft>
          <a:spcPct val="0"/>
        </a:spcAft>
        <a:defRPr sz="3000">
          <a:solidFill>
            <a:srgbClr val="716F70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defTabSz="865505" rtl="0" eaLnBrk="1" fontAlgn="base" hangingPunct="1">
        <a:spcBef>
          <a:spcPct val="0"/>
        </a:spcBef>
        <a:spcAft>
          <a:spcPct val="0"/>
        </a:spcAft>
        <a:defRPr sz="3000">
          <a:solidFill>
            <a:srgbClr val="716F70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defTabSz="865505" rtl="0" eaLnBrk="1" fontAlgn="base" hangingPunct="1">
        <a:spcBef>
          <a:spcPct val="0"/>
        </a:spcBef>
        <a:spcAft>
          <a:spcPct val="0"/>
        </a:spcAft>
        <a:defRPr sz="3000">
          <a:solidFill>
            <a:srgbClr val="716F70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defTabSz="865505" rtl="0" eaLnBrk="1" fontAlgn="base" hangingPunct="1">
        <a:spcBef>
          <a:spcPct val="0"/>
        </a:spcBef>
        <a:spcAft>
          <a:spcPct val="0"/>
        </a:spcAft>
        <a:defRPr sz="3000">
          <a:solidFill>
            <a:srgbClr val="716F70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323850" indent="-323850" algn="l" defTabSz="865505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200">
          <a:solidFill>
            <a:srgbClr val="716F70"/>
          </a:solidFill>
          <a:latin typeface="+mn-lt"/>
          <a:ea typeface="+mn-ea"/>
          <a:cs typeface="+mn-cs"/>
        </a:defRPr>
      </a:lvl1pPr>
      <a:lvl2pPr marL="703580" indent="-271780" algn="l" defTabSz="865505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rgbClr val="716F70"/>
          </a:solidFill>
          <a:latin typeface="+mn-lt"/>
          <a:ea typeface="+mn-ea"/>
        </a:defRPr>
      </a:lvl2pPr>
      <a:lvl3pPr marL="1082675" indent="-217805" algn="l" defTabSz="865505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700">
          <a:solidFill>
            <a:srgbClr val="716F70"/>
          </a:solidFill>
          <a:latin typeface="+mn-lt"/>
          <a:ea typeface="+mn-ea"/>
        </a:defRPr>
      </a:lvl3pPr>
      <a:lvl4pPr marL="1514475" indent="-215900" algn="l" defTabSz="865505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700">
          <a:solidFill>
            <a:srgbClr val="716F70"/>
          </a:solidFill>
          <a:latin typeface="+mn-lt"/>
          <a:ea typeface="+mn-ea"/>
        </a:defRPr>
      </a:lvl4pPr>
      <a:lvl5pPr marL="1948180" indent="-217805" algn="l" defTabSz="865505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00">
          <a:solidFill>
            <a:srgbClr val="716F70"/>
          </a:solidFill>
          <a:latin typeface="+mn-lt"/>
          <a:ea typeface="+mn-ea"/>
        </a:defRPr>
      </a:lvl5pPr>
      <a:lvl6pPr marL="2405380" indent="-217805" algn="l" defTabSz="865505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00">
          <a:solidFill>
            <a:srgbClr val="716F70"/>
          </a:solidFill>
          <a:latin typeface="+mn-lt"/>
          <a:ea typeface="+mn-ea"/>
        </a:defRPr>
      </a:lvl6pPr>
      <a:lvl7pPr marL="2862580" indent="-217805" algn="l" defTabSz="865505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00">
          <a:solidFill>
            <a:srgbClr val="716F70"/>
          </a:solidFill>
          <a:latin typeface="+mn-lt"/>
          <a:ea typeface="+mn-ea"/>
        </a:defRPr>
      </a:lvl7pPr>
      <a:lvl8pPr marL="3319780" indent="-217805" algn="l" defTabSz="865505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00">
          <a:solidFill>
            <a:srgbClr val="716F70"/>
          </a:solidFill>
          <a:latin typeface="+mn-lt"/>
          <a:ea typeface="+mn-ea"/>
        </a:defRPr>
      </a:lvl8pPr>
      <a:lvl9pPr marL="3776980" indent="-217805" algn="l" defTabSz="865505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00">
          <a:solidFill>
            <a:srgbClr val="716F70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42.jpeg"/><Relationship Id="rId2" Type="http://schemas.openxmlformats.org/officeDocument/2006/relationships/image" Target="../media/image41.png"/><Relationship Id="rId1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45.png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hyperlink" Target="&#35782;&#23383;5%20&#21160;&#29289;&#20799;&#27468;&#65288;&#31508;&#39034;&#65289;.swf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47.jpeg"/><Relationship Id="rId1" Type="http://schemas.openxmlformats.org/officeDocument/2006/relationships/image" Target="../media/image46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5.jpeg"/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49.jpeg"/><Relationship Id="rId1" Type="http://schemas.openxmlformats.org/officeDocument/2006/relationships/image" Target="../media/image4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51.jpeg"/><Relationship Id="rId1" Type="http://schemas.openxmlformats.org/officeDocument/2006/relationships/image" Target="../media/image5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53.jpeg"/><Relationship Id="rId1" Type="http://schemas.openxmlformats.org/officeDocument/2006/relationships/image" Target="../media/image5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55.jpeg"/><Relationship Id="rId1" Type="http://schemas.openxmlformats.org/officeDocument/2006/relationships/image" Target="../media/image54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56.jpe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0.xml"/><Relationship Id="rId4" Type="http://schemas.openxmlformats.org/officeDocument/2006/relationships/image" Target="../media/image57.png"/><Relationship Id="rId3" Type="http://schemas.openxmlformats.org/officeDocument/2006/relationships/hyperlink" Target="&#35782;&#23383;5%20&#21160;&#29289;&#20799;&#27468;&#65288;&#26391;&#35835;&#65289;.wmv" TargetMode="Externa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0.xml"/><Relationship Id="rId3" Type="http://schemas.openxmlformats.org/officeDocument/2006/relationships/image" Target="../media/image58.jpe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image" Target="../media/image46.jpeg"/><Relationship Id="rId1" Type="http://schemas.openxmlformats.org/officeDocument/2006/relationships/image" Target="../media/image59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60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61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image" Target="../media/image63.jpeg"/><Relationship Id="rId1" Type="http://schemas.openxmlformats.org/officeDocument/2006/relationships/image" Target="../media/image62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64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65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66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7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7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8.jpeg"/></Relationships>
</file>

<file path=ppt/slides/_rels/slide3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73.png"/><Relationship Id="rId4" Type="http://schemas.openxmlformats.org/officeDocument/2006/relationships/image" Target="../media/image72.png"/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image" Target="../media/image69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slide" Target="slide25.xml"/><Relationship Id="rId6" Type="http://schemas.openxmlformats.org/officeDocument/2006/relationships/slide" Target="slide32.xml"/><Relationship Id="rId5" Type="http://schemas.openxmlformats.org/officeDocument/2006/relationships/slide" Target="slide22.xml"/><Relationship Id="rId4" Type="http://schemas.openxmlformats.org/officeDocument/2006/relationships/slide" Target="slide26.xml"/><Relationship Id="rId3" Type="http://schemas.openxmlformats.org/officeDocument/2006/relationships/slide" Target="slide21.xml"/><Relationship Id="rId2" Type="http://schemas.openxmlformats.org/officeDocument/2006/relationships/slide" Target="slide23.xml"/><Relationship Id="rId1" Type="http://schemas.openxmlformats.org/officeDocument/2006/relationships/image" Target="../media/image8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7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4.GIF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4.GIF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5.GIF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5.GIF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6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6.jpeg"/></Relationships>
</file>

<file path=ppt/slides/_rels/slide4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2.xml"/><Relationship Id="rId3" Type="http://schemas.openxmlformats.org/officeDocument/2006/relationships/image" Target="../media/image77.jpe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GIF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23.png"/><Relationship Id="rId7" Type="http://schemas.openxmlformats.org/officeDocument/2006/relationships/image" Target="../media/image22.png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25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副标题 2"/>
          <p:cNvSpPr txBox="1">
            <a:spLocks noChangeArrowheads="1"/>
          </p:cNvSpPr>
          <p:nvPr/>
        </p:nvSpPr>
        <p:spPr bwMode="auto">
          <a:xfrm>
            <a:off x="1862138" y="2816225"/>
            <a:ext cx="53816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R·</a:t>
            </a:r>
            <a:r>
              <a:rPr lang="zh-CN" altLang="en-US" sz="2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一年级下册</a:t>
            </a:r>
            <a:endParaRPr lang="zh-CN" altLang="en-US" sz="24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339" name="标题 1"/>
          <p:cNvSpPr txBox="1">
            <a:spLocks noChangeArrowheads="1"/>
          </p:cNvSpPr>
          <p:nvPr/>
        </p:nvSpPr>
        <p:spPr bwMode="auto">
          <a:xfrm>
            <a:off x="1835150" y="1700213"/>
            <a:ext cx="5381625" cy="1036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4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识字</a:t>
            </a:r>
            <a:r>
              <a:rPr lang="en-US" altLang="zh-CN" sz="4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 </a:t>
            </a:r>
            <a:r>
              <a:rPr lang="zh-CN" altLang="en-US" sz="4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动物儿歌</a:t>
            </a:r>
            <a:endParaRPr lang="zh-CN" altLang="en-US" sz="48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2339975" y="2700338"/>
            <a:ext cx="4392613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4371023" y="5732463"/>
            <a:ext cx="3098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algn="ctr">
              <a:lnSpc>
                <a:spcPct val="110000"/>
              </a:lnSpc>
              <a:defRPr/>
            </a:pPr>
            <a:endParaRPr lang="en-US" altLang="zh-CN" sz="24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8193" descr="%5Bwallcoo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文本框 8194"/>
          <p:cNvSpPr txBox="1">
            <a:spLocks noChangeArrowheads="1"/>
          </p:cNvSpPr>
          <p:nvPr/>
        </p:nvSpPr>
        <p:spPr bwMode="auto">
          <a:xfrm>
            <a:off x="152400" y="1143000"/>
            <a:ext cx="990600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6000" b="1">
                <a:latin typeface="Arial" panose="020B0604020202020204" pitchFamily="34" charset="0"/>
              </a:rPr>
              <a:t>虫</a:t>
            </a:r>
            <a:endParaRPr lang="zh-CN" altLang="en-US" sz="6000" b="1">
              <a:latin typeface="Arial" panose="020B0604020202020204" pitchFamily="34" charset="0"/>
            </a:endParaRPr>
          </a:p>
        </p:txBody>
      </p:sp>
      <p:sp>
        <p:nvSpPr>
          <p:cNvPr id="8196" name="文本框 8195"/>
          <p:cNvSpPr txBox="1">
            <a:spLocks noChangeArrowheads="1"/>
          </p:cNvSpPr>
          <p:nvPr/>
        </p:nvSpPr>
        <p:spPr bwMode="auto">
          <a:xfrm>
            <a:off x="76200" y="2971800"/>
            <a:ext cx="914400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6000" b="1">
                <a:latin typeface="Arial" panose="020B0604020202020204" pitchFamily="34" charset="0"/>
              </a:rPr>
              <a:t>马</a:t>
            </a:r>
            <a:endParaRPr lang="zh-CN" altLang="en-US" sz="6000" b="1">
              <a:latin typeface="Arial" panose="020B0604020202020204" pitchFamily="34" charset="0"/>
            </a:endParaRPr>
          </a:p>
        </p:txBody>
      </p:sp>
      <p:sp>
        <p:nvSpPr>
          <p:cNvPr id="23557" name="直接连接符 8196"/>
          <p:cNvSpPr>
            <a:spLocks noChangeShapeType="1"/>
          </p:cNvSpPr>
          <p:nvPr/>
        </p:nvSpPr>
        <p:spPr bwMode="auto">
          <a:xfrm>
            <a:off x="1220788" y="1905000"/>
            <a:ext cx="167640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58" name="直接连接符 8197"/>
          <p:cNvSpPr>
            <a:spLocks noChangeShapeType="1"/>
          </p:cNvSpPr>
          <p:nvPr/>
        </p:nvSpPr>
        <p:spPr bwMode="auto">
          <a:xfrm flipV="1">
            <a:off x="1296988" y="3048000"/>
            <a:ext cx="16002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99" name="文本框 8198"/>
          <p:cNvSpPr txBox="1">
            <a:spLocks noChangeArrowheads="1"/>
          </p:cNvSpPr>
          <p:nvPr/>
        </p:nvSpPr>
        <p:spPr bwMode="auto">
          <a:xfrm>
            <a:off x="3124200" y="2514600"/>
            <a:ext cx="1066800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6000" b="1">
                <a:latin typeface="Arial" panose="020B0604020202020204" pitchFamily="34" charset="0"/>
              </a:rPr>
              <a:t>蚂</a:t>
            </a:r>
            <a:endParaRPr lang="zh-CN" altLang="en-US" sz="6000" b="1">
              <a:latin typeface="Arial" panose="020B0604020202020204" pitchFamily="34" charset="0"/>
            </a:endParaRPr>
          </a:p>
        </p:txBody>
      </p:sp>
      <p:sp>
        <p:nvSpPr>
          <p:cNvPr id="8200" name="文本框 8199"/>
          <p:cNvSpPr txBox="1">
            <a:spLocks noChangeArrowheads="1"/>
          </p:cNvSpPr>
          <p:nvPr/>
        </p:nvSpPr>
        <p:spPr bwMode="auto">
          <a:xfrm>
            <a:off x="4953000" y="2590800"/>
            <a:ext cx="990600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6000" b="1">
                <a:latin typeface="Arial" panose="020B0604020202020204" pitchFamily="34" charset="0"/>
              </a:rPr>
              <a:t>蜻</a:t>
            </a:r>
            <a:endParaRPr lang="zh-CN" altLang="en-US" sz="6000" b="1">
              <a:latin typeface="Arial" panose="020B0604020202020204" pitchFamily="34" charset="0"/>
            </a:endParaRPr>
          </a:p>
        </p:txBody>
      </p:sp>
      <p:sp>
        <p:nvSpPr>
          <p:cNvPr id="8201" name="文本框 8200"/>
          <p:cNvSpPr txBox="1">
            <a:spLocks noChangeArrowheads="1"/>
          </p:cNvSpPr>
          <p:nvPr/>
        </p:nvSpPr>
        <p:spPr bwMode="auto">
          <a:xfrm>
            <a:off x="7772400" y="3200400"/>
            <a:ext cx="990600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6000" b="1">
                <a:latin typeface="Arial" panose="020B0604020202020204" pitchFamily="34" charset="0"/>
              </a:rPr>
              <a:t>青</a:t>
            </a:r>
            <a:endParaRPr lang="zh-CN" altLang="en-US" sz="6000" b="1">
              <a:latin typeface="Arial" panose="020B0604020202020204" pitchFamily="34" charset="0"/>
            </a:endParaRPr>
          </a:p>
        </p:txBody>
      </p:sp>
      <p:sp>
        <p:nvSpPr>
          <p:cNvPr id="8202" name="文本框 8201"/>
          <p:cNvSpPr txBox="1">
            <a:spLocks noChangeArrowheads="1"/>
          </p:cNvSpPr>
          <p:nvPr/>
        </p:nvSpPr>
        <p:spPr bwMode="auto">
          <a:xfrm>
            <a:off x="7620000" y="1219200"/>
            <a:ext cx="990600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6000" b="1">
                <a:latin typeface="Arial" panose="020B0604020202020204" pitchFamily="34" charset="0"/>
              </a:rPr>
              <a:t>虫</a:t>
            </a:r>
            <a:endParaRPr lang="zh-CN" altLang="en-US" sz="6000" b="1">
              <a:latin typeface="Arial" panose="020B0604020202020204" pitchFamily="34" charset="0"/>
            </a:endParaRPr>
          </a:p>
        </p:txBody>
      </p:sp>
      <p:sp>
        <p:nvSpPr>
          <p:cNvPr id="23563" name="直接连接符 8202"/>
          <p:cNvSpPr>
            <a:spLocks noChangeShapeType="1"/>
          </p:cNvSpPr>
          <p:nvPr/>
        </p:nvSpPr>
        <p:spPr bwMode="auto">
          <a:xfrm flipV="1">
            <a:off x="6096000" y="1981200"/>
            <a:ext cx="1447800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4" name="直接连接符 8203"/>
          <p:cNvSpPr>
            <a:spLocks noChangeShapeType="1"/>
          </p:cNvSpPr>
          <p:nvPr/>
        </p:nvSpPr>
        <p:spPr bwMode="auto">
          <a:xfrm>
            <a:off x="6172200" y="3048000"/>
            <a:ext cx="15240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5" name="文本框 8204"/>
          <p:cNvSpPr txBox="1">
            <a:spLocks noChangeArrowheads="1"/>
          </p:cNvSpPr>
          <p:nvPr/>
        </p:nvSpPr>
        <p:spPr bwMode="auto">
          <a:xfrm>
            <a:off x="3200400" y="1905000"/>
            <a:ext cx="838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latin typeface="Arial" panose="020B0604020202020204" pitchFamily="34" charset="0"/>
              </a:rPr>
              <a:t>mǎ</a:t>
            </a:r>
            <a:endParaRPr lang="zh-CN" altLang="en-US" sz="3200" b="1">
              <a:latin typeface="Arial" panose="020B0604020202020204" pitchFamily="34" charset="0"/>
            </a:endParaRPr>
          </a:p>
        </p:txBody>
      </p:sp>
      <p:sp>
        <p:nvSpPr>
          <p:cNvPr id="23566" name="文本框 8205"/>
          <p:cNvSpPr txBox="1">
            <a:spLocks noChangeArrowheads="1"/>
          </p:cNvSpPr>
          <p:nvPr/>
        </p:nvSpPr>
        <p:spPr bwMode="auto">
          <a:xfrm>
            <a:off x="76200" y="2514600"/>
            <a:ext cx="838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latin typeface="Arial" panose="020B0604020202020204" pitchFamily="34" charset="0"/>
              </a:rPr>
              <a:t>mǎ</a:t>
            </a:r>
            <a:endParaRPr lang="zh-CN" altLang="en-US" sz="3200" b="1">
              <a:latin typeface="Arial" panose="020B0604020202020204" pitchFamily="34" charset="0"/>
            </a:endParaRPr>
          </a:p>
        </p:txBody>
      </p:sp>
      <p:sp>
        <p:nvSpPr>
          <p:cNvPr id="23567" name="文本框 8206"/>
          <p:cNvSpPr txBox="1">
            <a:spLocks noChangeArrowheads="1"/>
          </p:cNvSpPr>
          <p:nvPr/>
        </p:nvSpPr>
        <p:spPr bwMode="auto">
          <a:xfrm>
            <a:off x="7696200" y="2667000"/>
            <a:ext cx="1219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latin typeface="Arial" panose="020B0604020202020204" pitchFamily="34" charset="0"/>
              </a:rPr>
              <a:t>qīng</a:t>
            </a:r>
            <a:endParaRPr lang="zh-CN" altLang="en-US" sz="3200" b="1">
              <a:latin typeface="Arial" panose="020B0604020202020204" pitchFamily="34" charset="0"/>
            </a:endParaRPr>
          </a:p>
        </p:txBody>
      </p:sp>
      <p:sp>
        <p:nvSpPr>
          <p:cNvPr id="23568" name="文本框 8207"/>
          <p:cNvSpPr txBox="1">
            <a:spLocks noChangeArrowheads="1"/>
          </p:cNvSpPr>
          <p:nvPr/>
        </p:nvSpPr>
        <p:spPr bwMode="auto">
          <a:xfrm>
            <a:off x="4876800" y="1981200"/>
            <a:ext cx="1219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latin typeface="Arial" panose="020B0604020202020204" pitchFamily="34" charset="0"/>
              </a:rPr>
              <a:t>qīng</a:t>
            </a:r>
            <a:endParaRPr lang="zh-CN" altLang="en-US" sz="3200" b="1">
              <a:latin typeface="Arial" panose="020B0604020202020204" pitchFamily="34" charset="0"/>
            </a:endParaRPr>
          </a:p>
        </p:txBody>
      </p:sp>
      <p:sp>
        <p:nvSpPr>
          <p:cNvPr id="8209" name="文本框 8208"/>
          <p:cNvSpPr txBox="1">
            <a:spLocks noChangeArrowheads="1"/>
          </p:cNvSpPr>
          <p:nvPr/>
        </p:nvSpPr>
        <p:spPr bwMode="auto">
          <a:xfrm>
            <a:off x="3200400" y="4267200"/>
            <a:ext cx="25146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5400" b="1">
                <a:solidFill>
                  <a:srgbClr val="0000FF"/>
                </a:solidFill>
                <a:latin typeface="Arial" panose="020B0604020202020204" pitchFamily="34" charset="0"/>
              </a:rPr>
              <a:t>形</a:t>
            </a:r>
            <a:r>
              <a:rPr lang="zh-CN" altLang="en-US" sz="5400" b="1">
                <a:solidFill>
                  <a:srgbClr val="FF0000"/>
                </a:solidFill>
                <a:latin typeface="Arial" panose="020B0604020202020204" pitchFamily="34" charset="0"/>
              </a:rPr>
              <a:t>声字</a:t>
            </a:r>
            <a:endParaRPr lang="zh-CN" altLang="en-US" sz="54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8210" name="左大括号 8209"/>
          <p:cNvSpPr/>
          <p:nvPr/>
        </p:nvSpPr>
        <p:spPr bwMode="auto">
          <a:xfrm rot="-5460000">
            <a:off x="4257676" y="3055937"/>
            <a:ext cx="381000" cy="1584325"/>
          </a:xfrm>
          <a:prstGeom prst="leftBrace">
            <a:avLst>
              <a:gd name="adj1" fmla="val 46146"/>
              <a:gd name="adj2" fmla="val 50000"/>
            </a:avLst>
          </a:pr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8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8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81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7" dur="indefinite"/>
                                        <p:tgtEl>
                                          <p:spTgt spid="8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99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82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2" dur="indefinite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01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82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7" dur="indefinite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00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82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00FF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02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81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7" dur="indefinite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00FF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95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81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42" dur="indefinite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96"/>
                  </p:tgtEl>
                </p:cond>
              </p:nextCondLst>
            </p:seq>
          </p:childTnLst>
        </p:cTn>
      </p:par>
    </p:tnLst>
    <p:bldLst>
      <p:bldP spid="8195" grpId="0"/>
      <p:bldP spid="8196" grpId="0"/>
      <p:bldP spid="8200" grpId="0"/>
      <p:bldP spid="8201" grpId="0"/>
      <p:bldP spid="8202" grpId="0"/>
      <p:bldP spid="820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组合 27"/>
          <p:cNvGrpSpPr/>
          <p:nvPr/>
        </p:nvGrpSpPr>
        <p:grpSpPr bwMode="auto">
          <a:xfrm>
            <a:off x="3635375" y="260350"/>
            <a:ext cx="1928813" cy="965200"/>
            <a:chOff x="2694384" y="508317"/>
            <a:chExt cx="1845563" cy="637982"/>
          </a:xfrm>
        </p:grpSpPr>
        <p:sp>
          <p:nvSpPr>
            <p:cNvPr id="24" name="矩形: 圆角 28"/>
            <p:cNvSpPr/>
            <p:nvPr/>
          </p:nvSpPr>
          <p:spPr bwMode="auto">
            <a:xfrm rot="19996946">
              <a:off x="2694384" y="609051"/>
              <a:ext cx="565061" cy="471142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sz="28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我</a:t>
              </a:r>
              <a:endPara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5" name="矩形: 圆角 29"/>
            <p:cNvSpPr/>
            <p:nvPr/>
          </p:nvSpPr>
          <p:spPr bwMode="auto">
            <a:xfrm rot="432022">
              <a:off x="3358179" y="508317"/>
              <a:ext cx="565061" cy="471142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sz="28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会</a:t>
              </a:r>
              <a:endPara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6" name="矩形: 圆角 30"/>
            <p:cNvSpPr/>
            <p:nvPr/>
          </p:nvSpPr>
          <p:spPr bwMode="auto">
            <a:xfrm rot="1932324">
              <a:off x="3973366" y="675158"/>
              <a:ext cx="566581" cy="471141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sz="28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写</a:t>
              </a:r>
              <a:endPara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8" name="组合 4"/>
          <p:cNvGrpSpPr/>
          <p:nvPr/>
        </p:nvGrpSpPr>
        <p:grpSpPr bwMode="auto">
          <a:xfrm>
            <a:off x="3908425" y="2051050"/>
            <a:ext cx="1887538" cy="2627313"/>
            <a:chOff x="317986" y="1665630"/>
            <a:chExt cx="1887537" cy="1970088"/>
          </a:xfrm>
        </p:grpSpPr>
        <p:pic>
          <p:nvPicPr>
            <p:cNvPr id="24593" name="图片 2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7986" y="1748180"/>
              <a:ext cx="1887537" cy="1887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594" name="TextBox 4"/>
            <p:cNvSpPr txBox="1">
              <a:spLocks noChangeArrowheads="1"/>
            </p:cNvSpPr>
            <p:nvPr/>
          </p:nvSpPr>
          <p:spPr bwMode="auto">
            <a:xfrm>
              <a:off x="343617" y="1665630"/>
              <a:ext cx="1838325" cy="14542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Ctr="1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2000" b="1">
                  <a:latin typeface="楷体_GB2312" pitchFamily="49" charset="-122"/>
                  <a:ea typeface="楷体_GB2312" pitchFamily="49" charset="-122"/>
                </a:rPr>
                <a:t>间</a:t>
              </a:r>
              <a:endParaRPr lang="zh-CN" altLang="en-US" sz="12000" b="1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4117975" y="1098550"/>
            <a:ext cx="1428750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4800" b="1" dirty="0" err="1">
                <a:solidFill>
                  <a:srgbClr val="FF3300"/>
                </a:solidFill>
                <a:latin typeface="+mn-ea"/>
                <a:ea typeface="+mn-ea"/>
              </a:rPr>
              <a:t>jiān</a:t>
            </a:r>
            <a:endParaRPr lang="zh-CN" altLang="en-US" sz="4800" b="1" dirty="0">
              <a:solidFill>
                <a:srgbClr val="FF3300"/>
              </a:solidFill>
              <a:latin typeface="+mn-ea"/>
              <a:ea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394450" y="1892300"/>
            <a:ext cx="2252663" cy="10779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3200" b="1" dirty="0" err="1">
                <a:latin typeface="+mn-ea"/>
                <a:ea typeface="+mn-ea"/>
              </a:rPr>
              <a:t>zhōnɡ</a:t>
            </a:r>
            <a:r>
              <a:rPr lang="zh-CN" altLang="en-US" sz="3200" b="1" dirty="0">
                <a:latin typeface="+mn-ea"/>
                <a:ea typeface="+mn-ea"/>
              </a:rPr>
              <a:t> </a:t>
            </a:r>
            <a:r>
              <a:rPr lang="en-US" altLang="zh-CN" sz="3200" b="1" dirty="0" err="1">
                <a:latin typeface="+mn-ea"/>
                <a:ea typeface="+mn-ea"/>
              </a:rPr>
              <a:t>jiān</a:t>
            </a:r>
            <a:endParaRPr lang="en-US" altLang="zh-CN" sz="3200" b="1" dirty="0">
              <a:latin typeface="+mn-ea"/>
              <a:ea typeface="+mn-ea"/>
            </a:endParaRPr>
          </a:p>
          <a:p>
            <a:pPr eaLnBrk="1" hangingPunct="1">
              <a:defRPr/>
            </a:pPr>
            <a:r>
              <a:rPr lang="zh-CN" altLang="en-US" sz="3200" b="1" dirty="0">
                <a:latin typeface="+mn-ea"/>
                <a:ea typeface="+mn-ea"/>
              </a:rPr>
              <a:t>  中   间</a:t>
            </a:r>
            <a:endParaRPr lang="zh-CN" altLang="en-US" sz="3200" b="1" dirty="0">
              <a:latin typeface="+mn-ea"/>
              <a:ea typeface="+mn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394450" y="3348038"/>
            <a:ext cx="2046288" cy="107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3200" b="1" dirty="0" err="1">
                <a:latin typeface="+mn-ea"/>
                <a:ea typeface="+mn-ea"/>
              </a:rPr>
              <a:t>tián</a:t>
            </a:r>
            <a:r>
              <a:rPr lang="en-US" altLang="zh-CN" sz="3200" b="1" dirty="0">
                <a:latin typeface="+mn-ea"/>
                <a:ea typeface="+mn-ea"/>
              </a:rPr>
              <a:t> </a:t>
            </a:r>
            <a:r>
              <a:rPr lang="en-US" altLang="zh-CN" sz="3200" b="1" dirty="0" err="1">
                <a:latin typeface="+mn-ea"/>
                <a:ea typeface="+mn-ea"/>
              </a:rPr>
              <a:t>jiān</a:t>
            </a:r>
            <a:endParaRPr lang="en-US" altLang="zh-CN" sz="3200" b="1" dirty="0">
              <a:latin typeface="+mn-ea"/>
              <a:ea typeface="+mn-ea"/>
            </a:endParaRPr>
          </a:p>
          <a:p>
            <a:pPr eaLnBrk="1" hangingPunct="1">
              <a:defRPr/>
            </a:pPr>
            <a:r>
              <a:rPr lang="zh-CN" altLang="en-US" sz="3200" b="1" dirty="0">
                <a:latin typeface="+mn-ea"/>
                <a:ea typeface="+mn-ea"/>
              </a:rPr>
              <a:t> 田   间</a:t>
            </a:r>
            <a:endParaRPr lang="zh-CN" altLang="en-US" sz="3200" b="1" dirty="0">
              <a:latin typeface="+mn-ea"/>
              <a:ea typeface="+mn-ea"/>
            </a:endParaRPr>
          </a:p>
        </p:txBody>
      </p:sp>
      <p:sp>
        <p:nvSpPr>
          <p:cNvPr id="28" name="矩形 10"/>
          <p:cNvSpPr>
            <a:spLocks noChangeArrowheads="1"/>
          </p:cNvSpPr>
          <p:nvPr/>
        </p:nvSpPr>
        <p:spPr bwMode="auto">
          <a:xfrm>
            <a:off x="257175" y="5351463"/>
            <a:ext cx="1081088" cy="571500"/>
          </a:xfrm>
          <a:prstGeom prst="rect">
            <a:avLst/>
          </a:prstGeom>
          <a:solidFill>
            <a:srgbClr val="FFFFFF">
              <a:alpha val="5098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  <a:endParaRPr lang="zh-CN" altLang="en-US" sz="2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9" name="矩形 10"/>
          <p:cNvSpPr>
            <a:spLocks noChangeArrowheads="1"/>
          </p:cNvSpPr>
          <p:nvPr/>
        </p:nvSpPr>
        <p:spPr bwMode="auto">
          <a:xfrm>
            <a:off x="1157288" y="5348288"/>
            <a:ext cx="7283450" cy="1127125"/>
          </a:xfrm>
          <a:prstGeom prst="rect">
            <a:avLst/>
          </a:prstGeom>
          <a:solidFill>
            <a:srgbClr val="FFFFFF">
              <a:alpha val="5098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老师问我们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中间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的杯子下边有什么，没有一个人猜出来。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9" name="矩形 10"/>
          <p:cNvSpPr>
            <a:spLocks noChangeArrowheads="1"/>
          </p:cNvSpPr>
          <p:nvPr/>
        </p:nvSpPr>
        <p:spPr bwMode="auto">
          <a:xfrm>
            <a:off x="250825" y="4678363"/>
            <a:ext cx="1081088" cy="571500"/>
          </a:xfrm>
          <a:prstGeom prst="rect">
            <a:avLst/>
          </a:prstGeom>
          <a:solidFill>
            <a:srgbClr val="FFFFFF">
              <a:alpha val="5098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2600" b="1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5140" name="Picture 20" descr="C:\Users\Administrator.PC-20160920KSGF\Desktop\人一语大课堂正文\间a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5725" y="4843463"/>
            <a:ext cx="3792538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2" name="Picture 22" descr="E:\文件中转站\课题图\中间 副本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1890713"/>
            <a:ext cx="2454275" cy="272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4588" name="组合 1"/>
          <p:cNvGrpSpPr/>
          <p:nvPr/>
        </p:nvGrpSpPr>
        <p:grpSpPr bwMode="auto">
          <a:xfrm>
            <a:off x="179388" y="112713"/>
            <a:ext cx="2927350" cy="1336675"/>
            <a:chOff x="179512" y="84330"/>
            <a:chExt cx="2927161" cy="1002532"/>
          </a:xfrm>
        </p:grpSpPr>
        <p:grpSp>
          <p:nvGrpSpPr>
            <p:cNvPr id="24589" name="组合 3"/>
            <p:cNvGrpSpPr/>
            <p:nvPr/>
          </p:nvGrpSpPr>
          <p:grpSpPr bwMode="auto">
            <a:xfrm>
              <a:off x="885872" y="483518"/>
              <a:ext cx="2220801" cy="544595"/>
              <a:chOff x="1610558" y="939497"/>
              <a:chExt cx="2221001" cy="659622"/>
            </a:xfrm>
          </p:grpSpPr>
          <p:pic>
            <p:nvPicPr>
              <p:cNvPr id="24591" name="图片 1"/>
              <p:cNvPicPr>
                <a:picLocks noChangeAspect="1"/>
              </p:cNvPicPr>
              <p:nvPr/>
            </p:nvPicPr>
            <p:blipFill>
              <a:blip r:embed="rId4">
                <a:clrChange>
                  <a:clrFrom>
                    <a:srgbClr val="FFFEFD"/>
                  </a:clrFrom>
                  <a:clrTo>
                    <a:srgbClr val="FFFEFD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43398" y="991683"/>
                <a:ext cx="2088161" cy="607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4592" name="文本框 2"/>
              <p:cNvSpPr txBox="1">
                <a:spLocks noChangeArrowheads="1"/>
              </p:cNvSpPr>
              <p:nvPr/>
            </p:nvSpPr>
            <p:spPr bwMode="auto">
              <a:xfrm>
                <a:off x="1610558" y="939497"/>
                <a:ext cx="1927143" cy="4749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2800" b="1">
                    <a:solidFill>
                      <a:srgbClr val="0070C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字词学习</a:t>
                </a:r>
                <a:endParaRPr lang="zh-CN" altLang="en-US" sz="2800" b="1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pic>
          <p:nvPicPr>
            <p:cNvPr id="24590" name="Picture 8" descr="F:\外部文件\状元矢量无对联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84330"/>
              <a:ext cx="991131" cy="10025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7" grpId="0"/>
      <p:bldP spid="28" grpId="0" animBg="1"/>
      <p:bldP spid="29" grpId="0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/>
          <p:nvPr/>
        </p:nvGrpSpPr>
        <p:grpSpPr bwMode="auto">
          <a:xfrm>
            <a:off x="3635375" y="1500188"/>
            <a:ext cx="1887538" cy="2627312"/>
            <a:chOff x="317986" y="1665630"/>
            <a:chExt cx="1887537" cy="1970088"/>
          </a:xfrm>
        </p:grpSpPr>
        <p:pic>
          <p:nvPicPr>
            <p:cNvPr id="25611" name="图片 2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7986" y="1748180"/>
              <a:ext cx="1887537" cy="1887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612" name="TextBox 4"/>
            <p:cNvSpPr txBox="1">
              <a:spLocks noChangeArrowheads="1"/>
            </p:cNvSpPr>
            <p:nvPr/>
          </p:nvSpPr>
          <p:spPr bwMode="auto">
            <a:xfrm>
              <a:off x="343617" y="1665630"/>
              <a:ext cx="1838325" cy="14542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Ctr="1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2000" b="1">
                  <a:latin typeface="楷体_GB2312" pitchFamily="49" charset="-122"/>
                  <a:ea typeface="楷体_GB2312" pitchFamily="49" charset="-122"/>
                </a:rPr>
                <a:t>迷</a:t>
              </a:r>
              <a:endParaRPr lang="zh-CN" altLang="en-US" sz="12000" b="1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4189413" y="547688"/>
            <a:ext cx="974725" cy="83185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4800" b="1" dirty="0" err="1">
                <a:solidFill>
                  <a:srgbClr val="FF3300"/>
                </a:solidFill>
                <a:latin typeface="+mn-ea"/>
                <a:ea typeface="+mn-ea"/>
              </a:rPr>
              <a:t>mí</a:t>
            </a:r>
            <a:r>
              <a:rPr lang="zh-CN" altLang="en-US" sz="4800" b="1" dirty="0">
                <a:solidFill>
                  <a:srgbClr val="FF3300"/>
                </a:solidFill>
                <a:latin typeface="+mn-ea"/>
                <a:ea typeface="+mn-ea"/>
              </a:rPr>
              <a:t> </a:t>
            </a:r>
            <a:endParaRPr lang="zh-CN" altLang="en-US" sz="4800" b="1" dirty="0">
              <a:solidFill>
                <a:srgbClr val="FF3300"/>
              </a:solidFill>
              <a:latin typeface="+mn-ea"/>
              <a:ea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938838" y="1341438"/>
            <a:ext cx="1219200" cy="107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3200" b="1" dirty="0" err="1">
                <a:latin typeface="+mn-ea"/>
                <a:ea typeface="+mn-ea"/>
              </a:rPr>
              <a:t>mí</a:t>
            </a:r>
            <a:r>
              <a:rPr lang="en-US" altLang="zh-CN" sz="3200" b="1" dirty="0">
                <a:latin typeface="+mn-ea"/>
                <a:ea typeface="+mn-ea"/>
              </a:rPr>
              <a:t> </a:t>
            </a:r>
            <a:r>
              <a:rPr lang="en-US" altLang="zh-CN" sz="3200" b="1" dirty="0" err="1">
                <a:latin typeface="+mn-ea"/>
                <a:ea typeface="+mn-ea"/>
              </a:rPr>
              <a:t>lù</a:t>
            </a:r>
            <a:endParaRPr lang="en-US" altLang="zh-CN" sz="3200" b="1" dirty="0">
              <a:latin typeface="+mn-ea"/>
              <a:ea typeface="+mn-ea"/>
            </a:endParaRPr>
          </a:p>
          <a:p>
            <a:pPr eaLnBrk="1" hangingPunct="1">
              <a:defRPr/>
            </a:pPr>
            <a:r>
              <a:rPr lang="zh-CN" altLang="en-US" sz="3200" b="1" dirty="0">
                <a:latin typeface="+mn-ea"/>
                <a:ea typeface="+mn-ea"/>
              </a:rPr>
              <a:t>迷 路</a:t>
            </a:r>
            <a:endParaRPr lang="zh-CN" altLang="en-US" sz="3200" b="1" dirty="0">
              <a:latin typeface="+mn-ea"/>
              <a:ea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938838" y="2798763"/>
            <a:ext cx="2665412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3200" b="1" dirty="0" err="1">
                <a:latin typeface="+mn-ea"/>
                <a:ea typeface="+mn-ea"/>
              </a:rPr>
              <a:t>zhuō</a:t>
            </a:r>
            <a:r>
              <a:rPr lang="zh-CN" altLang="en-US" sz="3200" b="1" dirty="0">
                <a:latin typeface="+mn-ea"/>
                <a:ea typeface="+mn-ea"/>
              </a:rPr>
              <a:t> </a:t>
            </a:r>
            <a:r>
              <a:rPr lang="en-US" altLang="zh-CN" sz="3200" b="1" dirty="0" err="1">
                <a:latin typeface="+mn-ea"/>
                <a:ea typeface="+mn-ea"/>
              </a:rPr>
              <a:t>mí</a:t>
            </a:r>
            <a:r>
              <a:rPr lang="zh-CN" altLang="en-US" sz="3200" b="1" dirty="0">
                <a:latin typeface="+mn-ea"/>
                <a:ea typeface="+mn-ea"/>
              </a:rPr>
              <a:t> </a:t>
            </a:r>
            <a:r>
              <a:rPr lang="en-US" altLang="zh-CN" sz="3200" b="1" dirty="0" err="1">
                <a:latin typeface="+mn-ea"/>
                <a:ea typeface="+mn-ea"/>
              </a:rPr>
              <a:t>cánɡ</a:t>
            </a:r>
            <a:endParaRPr lang="en-US" altLang="zh-CN" sz="3200" b="1" dirty="0">
              <a:latin typeface="+mn-ea"/>
              <a:ea typeface="+mn-ea"/>
            </a:endParaRPr>
          </a:p>
          <a:p>
            <a:pPr eaLnBrk="1" hangingPunct="1">
              <a:defRPr/>
            </a:pPr>
            <a:r>
              <a:rPr lang="zh-CN" altLang="en-US" sz="3200" b="1" dirty="0">
                <a:latin typeface="+mn-ea"/>
                <a:ea typeface="+mn-ea"/>
              </a:rPr>
              <a:t> 捉  迷  藏</a:t>
            </a:r>
            <a:endParaRPr lang="zh-CN" altLang="en-US" sz="3200" b="1" dirty="0">
              <a:latin typeface="+mn-ea"/>
              <a:ea typeface="+mn-ea"/>
            </a:endParaRPr>
          </a:p>
        </p:txBody>
      </p:sp>
      <p:sp>
        <p:nvSpPr>
          <p:cNvPr id="9" name="矩形 10"/>
          <p:cNvSpPr>
            <a:spLocks noChangeArrowheads="1"/>
          </p:cNvSpPr>
          <p:nvPr/>
        </p:nvSpPr>
        <p:spPr bwMode="auto">
          <a:xfrm>
            <a:off x="596900" y="5326063"/>
            <a:ext cx="1081088" cy="571500"/>
          </a:xfrm>
          <a:prstGeom prst="rect">
            <a:avLst/>
          </a:prstGeom>
          <a:solidFill>
            <a:srgbClr val="FFFFFF">
              <a:alpha val="5098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  <a:endParaRPr lang="zh-CN" altLang="en-US" sz="2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" name="矩形 10"/>
          <p:cNvSpPr>
            <a:spLocks noChangeArrowheads="1"/>
          </p:cNvSpPr>
          <p:nvPr/>
        </p:nvSpPr>
        <p:spPr bwMode="auto">
          <a:xfrm>
            <a:off x="1460500" y="5322888"/>
            <a:ext cx="5848350" cy="609600"/>
          </a:xfrm>
          <a:prstGeom prst="rect">
            <a:avLst/>
          </a:prstGeom>
          <a:solidFill>
            <a:srgbClr val="FFFFFF">
              <a:alpha val="5098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他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迷路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了，不知道该走哪条路。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590550" y="4516438"/>
            <a:ext cx="1081088" cy="573087"/>
          </a:xfrm>
          <a:prstGeom prst="rect">
            <a:avLst/>
          </a:prstGeom>
          <a:solidFill>
            <a:srgbClr val="FFFFFF">
              <a:alpha val="5098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2600" b="1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6157" name="Picture 13" descr="C:\Users\Administrator.PC-20160920KSGF\Desktop\人一语大课堂正文\迷a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1000" y="4678363"/>
            <a:ext cx="4706938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8" name="Picture 14" descr="E:\文件中转站\课题图\迷路 副本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1100138"/>
            <a:ext cx="2803525" cy="311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/>
          <p:nvPr/>
        </p:nvGrpSpPr>
        <p:grpSpPr bwMode="auto">
          <a:xfrm>
            <a:off x="3708400" y="1500188"/>
            <a:ext cx="1887538" cy="2627312"/>
            <a:chOff x="317986" y="1665630"/>
            <a:chExt cx="1887537" cy="1970088"/>
          </a:xfrm>
        </p:grpSpPr>
        <p:pic>
          <p:nvPicPr>
            <p:cNvPr id="26635" name="图片 2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7986" y="1748180"/>
              <a:ext cx="1887537" cy="1887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636" name="TextBox 4"/>
            <p:cNvSpPr txBox="1">
              <a:spLocks noChangeArrowheads="1"/>
            </p:cNvSpPr>
            <p:nvPr/>
          </p:nvSpPr>
          <p:spPr bwMode="auto">
            <a:xfrm>
              <a:off x="343617" y="1665630"/>
              <a:ext cx="1838325" cy="14542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Ctr="1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2000" b="1">
                  <a:latin typeface="楷体_GB2312" pitchFamily="49" charset="-122"/>
                  <a:ea typeface="楷体_GB2312" pitchFamily="49" charset="-122"/>
                </a:rPr>
                <a:t>造</a:t>
              </a:r>
              <a:endParaRPr lang="zh-CN" altLang="en-US" sz="12000" b="1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4067175" y="547688"/>
            <a:ext cx="1117600" cy="831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4800" b="1" dirty="0" err="1">
                <a:solidFill>
                  <a:srgbClr val="FF0000"/>
                </a:solidFill>
                <a:latin typeface="+mn-ea"/>
              </a:rPr>
              <a:t>zào</a:t>
            </a:r>
            <a:endParaRPr lang="zh-CN" altLang="en-US" sz="48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54725" y="1341438"/>
            <a:ext cx="1631950" cy="107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3200" b="1" dirty="0" err="1">
                <a:latin typeface="+mn-ea"/>
                <a:ea typeface="+mn-ea"/>
              </a:rPr>
              <a:t>zhì</a:t>
            </a:r>
            <a:r>
              <a:rPr lang="zh-CN" altLang="en-US" sz="3200" b="1" dirty="0">
                <a:latin typeface="+mn-ea"/>
                <a:ea typeface="+mn-ea"/>
              </a:rPr>
              <a:t> </a:t>
            </a:r>
            <a:r>
              <a:rPr lang="en-US" altLang="zh-CN" sz="3200" b="1" dirty="0" err="1">
                <a:latin typeface="+mn-ea"/>
                <a:ea typeface="+mn-ea"/>
              </a:rPr>
              <a:t>zào</a:t>
            </a:r>
            <a:endParaRPr lang="en-US" altLang="zh-CN" sz="3200" b="1" dirty="0">
              <a:latin typeface="+mn-ea"/>
              <a:ea typeface="+mn-ea"/>
            </a:endParaRPr>
          </a:p>
          <a:p>
            <a:pPr eaLnBrk="1" hangingPunct="1">
              <a:defRPr/>
            </a:pPr>
            <a:r>
              <a:rPr lang="zh-CN" altLang="en-US" sz="3200" b="1" dirty="0">
                <a:latin typeface="+mn-ea"/>
                <a:ea typeface="+mn-ea"/>
              </a:rPr>
              <a:t> 制 造</a:t>
            </a:r>
            <a:endParaRPr lang="zh-CN" altLang="en-US" sz="3200" b="1" dirty="0">
              <a:latin typeface="+mn-ea"/>
              <a:ea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54725" y="2798763"/>
            <a:ext cx="2046288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3200" b="1" dirty="0" err="1">
                <a:latin typeface="+mn-ea"/>
                <a:ea typeface="+mn-ea"/>
              </a:rPr>
              <a:t>zào</a:t>
            </a:r>
            <a:r>
              <a:rPr lang="en-US" altLang="zh-CN" sz="3200" b="1" dirty="0">
                <a:latin typeface="+mn-ea"/>
                <a:ea typeface="+mn-ea"/>
              </a:rPr>
              <a:t> </a:t>
            </a:r>
            <a:r>
              <a:rPr lang="en-US" altLang="zh-CN" sz="3200" b="1" dirty="0" err="1">
                <a:latin typeface="+mn-ea"/>
                <a:ea typeface="+mn-ea"/>
              </a:rPr>
              <a:t>chuán</a:t>
            </a:r>
            <a:endParaRPr lang="en-US" altLang="zh-CN" sz="3200" b="1" dirty="0">
              <a:latin typeface="+mn-ea"/>
              <a:ea typeface="+mn-ea"/>
            </a:endParaRPr>
          </a:p>
          <a:p>
            <a:pPr eaLnBrk="1" hangingPunct="1">
              <a:defRPr/>
            </a:pPr>
            <a:r>
              <a:rPr lang="zh-CN" altLang="en-US" sz="3200" b="1" dirty="0">
                <a:latin typeface="+mn-ea"/>
                <a:ea typeface="+mn-ea"/>
              </a:rPr>
              <a:t> 造   船</a:t>
            </a:r>
            <a:endParaRPr lang="zh-CN" altLang="en-US" sz="3200" b="1" dirty="0">
              <a:latin typeface="+mn-ea"/>
              <a:ea typeface="+mn-ea"/>
            </a:endParaRPr>
          </a:p>
        </p:txBody>
      </p:sp>
      <p:sp>
        <p:nvSpPr>
          <p:cNvPr id="9" name="矩形 10"/>
          <p:cNvSpPr>
            <a:spLocks noChangeArrowheads="1"/>
          </p:cNvSpPr>
          <p:nvPr/>
        </p:nvSpPr>
        <p:spPr bwMode="auto">
          <a:xfrm>
            <a:off x="395288" y="5326063"/>
            <a:ext cx="1081087" cy="571500"/>
          </a:xfrm>
          <a:prstGeom prst="rect">
            <a:avLst/>
          </a:prstGeom>
          <a:solidFill>
            <a:srgbClr val="FFFFFF">
              <a:alpha val="5098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  <a:endParaRPr lang="zh-CN" altLang="en-US" sz="2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" name="矩形 10"/>
          <p:cNvSpPr>
            <a:spLocks noChangeArrowheads="1"/>
          </p:cNvSpPr>
          <p:nvPr/>
        </p:nvSpPr>
        <p:spPr bwMode="auto">
          <a:xfrm>
            <a:off x="1295400" y="5322888"/>
            <a:ext cx="7597775" cy="609600"/>
          </a:xfrm>
          <a:prstGeom prst="rect">
            <a:avLst/>
          </a:prstGeom>
          <a:solidFill>
            <a:srgbClr val="FFFFFF">
              <a:alpha val="5098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这种汽车是为适应当地人的生活习惯而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制造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的。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388938" y="4516438"/>
            <a:ext cx="1081087" cy="573087"/>
          </a:xfrm>
          <a:prstGeom prst="rect">
            <a:avLst/>
          </a:prstGeom>
          <a:solidFill>
            <a:srgbClr val="FFFFFF">
              <a:alpha val="5098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2600" b="1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7182" name="Picture 14" descr="C:\Users\Administrator.PC-20160920KSGF\Desktop\人一语大课堂正文\造a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3675" y="4678363"/>
            <a:ext cx="5484813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3" name="Picture 15" descr="E:\文件中转站\课题图\制造 副本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063" y="1722438"/>
            <a:ext cx="2825750" cy="215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 animBg="1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/>
          <p:nvPr/>
        </p:nvGrpSpPr>
        <p:grpSpPr bwMode="auto">
          <a:xfrm>
            <a:off x="3908425" y="1500188"/>
            <a:ext cx="1887538" cy="2627312"/>
            <a:chOff x="317986" y="1665630"/>
            <a:chExt cx="1887537" cy="1970088"/>
          </a:xfrm>
        </p:grpSpPr>
        <p:pic>
          <p:nvPicPr>
            <p:cNvPr id="27659" name="图片 2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7986" y="1748180"/>
              <a:ext cx="1887537" cy="1887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60" name="TextBox 4"/>
            <p:cNvSpPr txBox="1">
              <a:spLocks noChangeArrowheads="1"/>
            </p:cNvSpPr>
            <p:nvPr/>
          </p:nvSpPr>
          <p:spPr bwMode="auto">
            <a:xfrm>
              <a:off x="343617" y="1665630"/>
              <a:ext cx="1838325" cy="14542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Ctr="1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2000" b="1">
                  <a:latin typeface="楷体_GB2312" pitchFamily="49" charset="-122"/>
                  <a:ea typeface="楷体_GB2312" pitchFamily="49" charset="-122"/>
                </a:rPr>
                <a:t>运</a:t>
              </a:r>
              <a:endParaRPr lang="zh-CN" altLang="en-US" sz="12000" b="1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4292600" y="547688"/>
            <a:ext cx="1117600" cy="831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4800" b="1" dirty="0" err="1">
                <a:solidFill>
                  <a:srgbClr val="FF3300"/>
                </a:solidFill>
                <a:latin typeface="+mn-ea"/>
                <a:ea typeface="+mn-ea"/>
              </a:rPr>
              <a:t>yùn</a:t>
            </a:r>
            <a:endParaRPr lang="zh-CN" altLang="en-US" sz="4800" b="1" dirty="0">
              <a:solidFill>
                <a:srgbClr val="FF3300"/>
              </a:solidFill>
              <a:latin typeface="+mn-ea"/>
              <a:ea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34125" y="1341438"/>
            <a:ext cx="1838325" cy="107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3200" b="1" dirty="0" err="1">
                <a:latin typeface="+mn-ea"/>
                <a:ea typeface="+mn-ea"/>
              </a:rPr>
              <a:t>yùn</a:t>
            </a:r>
            <a:r>
              <a:rPr lang="en-US" altLang="zh-CN" sz="3200" b="1" dirty="0">
                <a:latin typeface="+mn-ea"/>
                <a:ea typeface="+mn-ea"/>
              </a:rPr>
              <a:t> </a:t>
            </a:r>
            <a:r>
              <a:rPr lang="en-US" altLang="zh-CN" sz="3200" b="1" dirty="0" err="1">
                <a:latin typeface="+mn-ea"/>
                <a:ea typeface="+mn-ea"/>
              </a:rPr>
              <a:t>dònɡ</a:t>
            </a:r>
            <a:endParaRPr lang="en-US" altLang="zh-CN" sz="3200" b="1" dirty="0">
              <a:latin typeface="+mn-ea"/>
              <a:ea typeface="+mn-ea"/>
            </a:endParaRPr>
          </a:p>
          <a:p>
            <a:pPr eaLnBrk="1" hangingPunct="1">
              <a:defRPr/>
            </a:pPr>
            <a:r>
              <a:rPr lang="zh-CN" altLang="en-US" sz="3200" b="1" dirty="0">
                <a:latin typeface="+mn-ea"/>
                <a:ea typeface="+mn-ea"/>
              </a:rPr>
              <a:t> 运  动</a:t>
            </a:r>
            <a:endParaRPr lang="zh-CN" altLang="en-US" sz="3200" b="1" dirty="0">
              <a:latin typeface="+mn-ea"/>
              <a:ea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34125" y="2798763"/>
            <a:ext cx="1838325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3200" b="1" dirty="0" err="1">
                <a:latin typeface="+mn-ea"/>
                <a:ea typeface="+mn-ea"/>
              </a:rPr>
              <a:t>yùn</a:t>
            </a:r>
            <a:r>
              <a:rPr lang="en-US" altLang="zh-CN" sz="3200" b="1" dirty="0">
                <a:latin typeface="+mn-ea"/>
                <a:ea typeface="+mn-ea"/>
              </a:rPr>
              <a:t> </a:t>
            </a:r>
            <a:r>
              <a:rPr lang="en-US" altLang="zh-CN" sz="3200" b="1" dirty="0" err="1">
                <a:latin typeface="+mn-ea"/>
                <a:ea typeface="+mn-ea"/>
              </a:rPr>
              <a:t>yònɡ</a:t>
            </a:r>
            <a:endParaRPr lang="en-US" altLang="zh-CN" sz="3200" b="1" dirty="0">
              <a:latin typeface="+mn-ea"/>
              <a:ea typeface="+mn-ea"/>
            </a:endParaRPr>
          </a:p>
          <a:p>
            <a:pPr eaLnBrk="1" hangingPunct="1">
              <a:defRPr/>
            </a:pPr>
            <a:r>
              <a:rPr lang="zh-CN" altLang="en-US" sz="3200" b="1" dirty="0">
                <a:latin typeface="+mn-ea"/>
                <a:ea typeface="+mn-ea"/>
              </a:rPr>
              <a:t> 运  用</a:t>
            </a:r>
            <a:endParaRPr lang="zh-CN" altLang="en-US" sz="3200" b="1" dirty="0">
              <a:latin typeface="+mn-ea"/>
              <a:ea typeface="+mn-ea"/>
            </a:endParaRPr>
          </a:p>
        </p:txBody>
      </p:sp>
      <p:sp>
        <p:nvSpPr>
          <p:cNvPr id="9" name="矩形 10"/>
          <p:cNvSpPr>
            <a:spLocks noChangeArrowheads="1"/>
          </p:cNvSpPr>
          <p:nvPr/>
        </p:nvSpPr>
        <p:spPr bwMode="auto">
          <a:xfrm>
            <a:off x="395288" y="5326063"/>
            <a:ext cx="1081087" cy="571500"/>
          </a:xfrm>
          <a:prstGeom prst="rect">
            <a:avLst/>
          </a:prstGeom>
          <a:solidFill>
            <a:srgbClr val="FFFFFF">
              <a:alpha val="5098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  <a:endParaRPr lang="zh-CN" altLang="en-US" sz="2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" name="矩形 10"/>
          <p:cNvSpPr>
            <a:spLocks noChangeArrowheads="1"/>
          </p:cNvSpPr>
          <p:nvPr/>
        </p:nvSpPr>
        <p:spPr bwMode="auto">
          <a:xfrm>
            <a:off x="1295400" y="5322888"/>
            <a:ext cx="7453313" cy="609600"/>
          </a:xfrm>
          <a:prstGeom prst="rect">
            <a:avLst/>
          </a:prstGeom>
          <a:solidFill>
            <a:srgbClr val="FFFFFF">
              <a:alpha val="5098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他每天早上都坚持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运动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一个小时。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388938" y="4516438"/>
            <a:ext cx="1081087" cy="573087"/>
          </a:xfrm>
          <a:prstGeom prst="rect">
            <a:avLst/>
          </a:prstGeom>
          <a:solidFill>
            <a:srgbClr val="FFFFFF">
              <a:alpha val="5098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2600" b="1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8205" name="Picture 13" descr="C:\Users\Administrator.PC-20160920KSGF\Desktop\人一语大课堂正文\运a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4678363"/>
            <a:ext cx="3932238" cy="433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6" name="Picture 14" descr="E:\文件中转站\课题图\运动 副本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825" y="1103313"/>
            <a:ext cx="2803525" cy="3113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 animBg="1"/>
      <p:bldP spid="10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/>
          <p:nvPr/>
        </p:nvGrpSpPr>
        <p:grpSpPr bwMode="auto">
          <a:xfrm>
            <a:off x="3621088" y="1500188"/>
            <a:ext cx="1887537" cy="2627312"/>
            <a:chOff x="317986" y="1665630"/>
            <a:chExt cx="1887537" cy="1970088"/>
          </a:xfrm>
        </p:grpSpPr>
        <p:pic>
          <p:nvPicPr>
            <p:cNvPr id="28683" name="图片 2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7986" y="1748180"/>
              <a:ext cx="1887537" cy="1887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684" name="TextBox 4"/>
            <p:cNvSpPr txBox="1">
              <a:spLocks noChangeArrowheads="1"/>
            </p:cNvSpPr>
            <p:nvPr/>
          </p:nvSpPr>
          <p:spPr bwMode="auto">
            <a:xfrm>
              <a:off x="343617" y="1665630"/>
              <a:ext cx="1838325" cy="14542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Ctr="1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2000" b="1">
                  <a:latin typeface="楷体_GB2312" pitchFamily="49" charset="-122"/>
                  <a:ea typeface="楷体_GB2312" pitchFamily="49" charset="-122"/>
                </a:rPr>
                <a:t>池</a:t>
              </a:r>
              <a:endParaRPr lang="zh-CN" altLang="en-US" sz="12000" b="1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3979863" y="547688"/>
            <a:ext cx="1117600" cy="831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4800" b="1" dirty="0" err="1">
                <a:solidFill>
                  <a:srgbClr val="FF3300"/>
                </a:solidFill>
                <a:latin typeface="+mn-ea"/>
                <a:ea typeface="+mn-ea"/>
              </a:rPr>
              <a:t>chí</a:t>
            </a:r>
            <a:endParaRPr lang="zh-CN" altLang="en-US" sz="4800" b="1" dirty="0">
              <a:solidFill>
                <a:srgbClr val="FF3300"/>
              </a:solidFill>
              <a:latin typeface="+mn-ea"/>
              <a:ea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29300" y="1341438"/>
            <a:ext cx="1838325" cy="107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3200" b="1" dirty="0" err="1">
                <a:latin typeface="+mn-ea"/>
                <a:ea typeface="+mn-ea"/>
              </a:rPr>
              <a:t>chí</a:t>
            </a:r>
            <a:r>
              <a:rPr lang="en-US" altLang="zh-CN" sz="3200" b="1" dirty="0">
                <a:latin typeface="+mn-ea"/>
                <a:ea typeface="+mn-ea"/>
              </a:rPr>
              <a:t> </a:t>
            </a:r>
            <a:r>
              <a:rPr lang="en-US" altLang="zh-CN" sz="3200" b="1" dirty="0" err="1">
                <a:latin typeface="+mn-ea"/>
                <a:ea typeface="+mn-ea"/>
              </a:rPr>
              <a:t>tánɡ</a:t>
            </a:r>
            <a:endParaRPr lang="en-US" altLang="zh-CN" sz="3200" b="1" dirty="0">
              <a:latin typeface="+mn-ea"/>
              <a:ea typeface="+mn-ea"/>
            </a:endParaRPr>
          </a:p>
          <a:p>
            <a:pPr eaLnBrk="1" hangingPunct="1">
              <a:defRPr/>
            </a:pPr>
            <a:r>
              <a:rPr lang="zh-CN" altLang="en-US" sz="3200" b="1" dirty="0">
                <a:latin typeface="+mn-ea"/>
                <a:ea typeface="+mn-ea"/>
              </a:rPr>
              <a:t> 池  塘</a:t>
            </a:r>
            <a:endParaRPr lang="zh-CN" altLang="en-US" sz="3200" b="1" dirty="0">
              <a:latin typeface="+mn-ea"/>
              <a:ea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829300" y="2798763"/>
            <a:ext cx="1838325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3200" b="1" dirty="0" err="1">
                <a:latin typeface="+mn-ea"/>
                <a:ea typeface="+mn-ea"/>
              </a:rPr>
              <a:t>shuǐ</a:t>
            </a:r>
            <a:r>
              <a:rPr lang="zh-CN" altLang="en-US" sz="3200" b="1" dirty="0">
                <a:latin typeface="+mn-ea"/>
                <a:ea typeface="+mn-ea"/>
              </a:rPr>
              <a:t> </a:t>
            </a:r>
            <a:r>
              <a:rPr lang="en-US" altLang="zh-CN" sz="3200" b="1" dirty="0" err="1">
                <a:latin typeface="+mn-ea"/>
                <a:ea typeface="+mn-ea"/>
              </a:rPr>
              <a:t>chí</a:t>
            </a:r>
            <a:endParaRPr lang="en-US" altLang="zh-CN" sz="3200" b="1" dirty="0">
              <a:latin typeface="+mn-ea"/>
              <a:ea typeface="+mn-ea"/>
            </a:endParaRPr>
          </a:p>
          <a:p>
            <a:pPr eaLnBrk="1" hangingPunct="1">
              <a:defRPr/>
            </a:pPr>
            <a:r>
              <a:rPr lang="zh-CN" altLang="en-US" sz="3200" b="1" dirty="0">
                <a:latin typeface="+mn-ea"/>
                <a:ea typeface="+mn-ea"/>
              </a:rPr>
              <a:t> 水  池</a:t>
            </a:r>
            <a:endParaRPr lang="zh-CN" altLang="en-US" sz="3200" b="1" dirty="0">
              <a:latin typeface="+mn-ea"/>
              <a:ea typeface="+mn-ea"/>
            </a:endParaRPr>
          </a:p>
        </p:txBody>
      </p:sp>
      <p:sp>
        <p:nvSpPr>
          <p:cNvPr id="9" name="矩形 10"/>
          <p:cNvSpPr>
            <a:spLocks noChangeArrowheads="1"/>
          </p:cNvSpPr>
          <p:nvPr/>
        </p:nvSpPr>
        <p:spPr bwMode="auto">
          <a:xfrm>
            <a:off x="611188" y="5326063"/>
            <a:ext cx="1081087" cy="571500"/>
          </a:xfrm>
          <a:prstGeom prst="rect">
            <a:avLst/>
          </a:prstGeom>
          <a:solidFill>
            <a:srgbClr val="FFFFFF">
              <a:alpha val="5098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  <a:endParaRPr lang="zh-CN" altLang="en-US" sz="2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" name="矩形 10"/>
          <p:cNvSpPr>
            <a:spLocks noChangeArrowheads="1"/>
          </p:cNvSpPr>
          <p:nvPr/>
        </p:nvSpPr>
        <p:spPr bwMode="auto">
          <a:xfrm>
            <a:off x="1511300" y="5322888"/>
            <a:ext cx="6084888" cy="609600"/>
          </a:xfrm>
          <a:prstGeom prst="rect">
            <a:avLst/>
          </a:prstGeom>
          <a:solidFill>
            <a:srgbClr val="FFFFFF">
              <a:alpha val="5098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池塘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旁边有一块青青的草地。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604838" y="4516438"/>
            <a:ext cx="1081087" cy="573087"/>
          </a:xfrm>
          <a:prstGeom prst="rect">
            <a:avLst/>
          </a:prstGeom>
          <a:solidFill>
            <a:srgbClr val="FFFFFF">
              <a:alpha val="5098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2600" b="1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9229" name="Picture 13" descr="C:\Users\Administrator.PC-20160920KSGF\Desktop\人一语大课堂正文\池a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7350" y="4672013"/>
            <a:ext cx="3133725" cy="42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1" name="Picture 15" descr="E:\文件中转站\课题图\池塘 副本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388" y="1035050"/>
            <a:ext cx="2790825" cy="310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 animBg="1"/>
      <p:bldP spid="10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/>
          <p:nvPr/>
        </p:nvGrpSpPr>
        <p:grpSpPr bwMode="auto">
          <a:xfrm>
            <a:off x="3059113" y="1500188"/>
            <a:ext cx="1887537" cy="2627312"/>
            <a:chOff x="317986" y="1665630"/>
            <a:chExt cx="1887537" cy="1970088"/>
          </a:xfrm>
        </p:grpSpPr>
        <p:pic>
          <p:nvPicPr>
            <p:cNvPr id="29707" name="图片 2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7986" y="1748180"/>
              <a:ext cx="1887537" cy="1887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08" name="TextBox 4"/>
            <p:cNvSpPr txBox="1">
              <a:spLocks noChangeArrowheads="1"/>
            </p:cNvSpPr>
            <p:nvPr/>
          </p:nvSpPr>
          <p:spPr bwMode="auto">
            <a:xfrm>
              <a:off x="343617" y="1665630"/>
              <a:ext cx="1838325" cy="14542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Ctr="1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2000" b="1">
                  <a:latin typeface="楷体_GB2312" pitchFamily="49" charset="-122"/>
                  <a:ea typeface="楷体_GB2312" pitchFamily="49" charset="-122"/>
                </a:rPr>
                <a:t>欢</a:t>
              </a:r>
              <a:endParaRPr lang="zh-CN" altLang="en-US" sz="12000" b="1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3262313" y="547688"/>
            <a:ext cx="1428750" cy="831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4800" b="1" dirty="0" err="1">
                <a:solidFill>
                  <a:srgbClr val="FF3300"/>
                </a:solidFill>
                <a:latin typeface="+mn-ea"/>
                <a:ea typeface="+mn-ea"/>
              </a:rPr>
              <a:t>huān</a:t>
            </a:r>
            <a:endParaRPr lang="zh-CN" altLang="en-US" sz="4800" b="1" dirty="0">
              <a:solidFill>
                <a:srgbClr val="FF3300"/>
              </a:solidFill>
              <a:latin typeface="+mn-ea"/>
              <a:ea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03800" y="1341438"/>
            <a:ext cx="3906838" cy="107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3200" b="1" dirty="0" err="1">
                <a:latin typeface="+mn-ea"/>
                <a:ea typeface="+mn-ea"/>
              </a:rPr>
              <a:t>huān</a:t>
            </a:r>
            <a:r>
              <a:rPr lang="en-US" altLang="zh-CN" sz="3200" b="1" dirty="0">
                <a:latin typeface="+mn-ea"/>
                <a:ea typeface="+mn-ea"/>
              </a:rPr>
              <a:t> </a:t>
            </a:r>
            <a:r>
              <a:rPr lang="en-US" altLang="zh-CN" sz="3200" b="1" dirty="0" err="1">
                <a:latin typeface="+mn-ea"/>
                <a:ea typeface="+mn-ea"/>
              </a:rPr>
              <a:t>shēnɡ</a:t>
            </a:r>
            <a:r>
              <a:rPr lang="zh-CN" altLang="en-US" sz="3200" b="1" dirty="0">
                <a:latin typeface="+mn-ea"/>
                <a:ea typeface="+mn-ea"/>
              </a:rPr>
              <a:t> </a:t>
            </a:r>
            <a:r>
              <a:rPr lang="en-US" altLang="zh-CN" sz="3200" b="1" dirty="0" err="1">
                <a:latin typeface="+mn-ea"/>
                <a:ea typeface="+mn-ea"/>
              </a:rPr>
              <a:t>xiào</a:t>
            </a:r>
            <a:r>
              <a:rPr lang="zh-CN" altLang="en-US" sz="3200" b="1" dirty="0">
                <a:latin typeface="+mn-ea"/>
                <a:ea typeface="+mn-ea"/>
              </a:rPr>
              <a:t> </a:t>
            </a:r>
            <a:r>
              <a:rPr lang="en-US" altLang="zh-CN" sz="3200" b="1" dirty="0" err="1">
                <a:latin typeface="+mn-ea"/>
                <a:ea typeface="+mn-ea"/>
              </a:rPr>
              <a:t>yǔ</a:t>
            </a:r>
            <a:endParaRPr lang="en-US" altLang="zh-CN" sz="3200" b="1" dirty="0">
              <a:latin typeface="+mn-ea"/>
              <a:ea typeface="+mn-ea"/>
            </a:endParaRPr>
          </a:p>
          <a:p>
            <a:pPr eaLnBrk="1" hangingPunct="1">
              <a:defRPr/>
            </a:pPr>
            <a:r>
              <a:rPr lang="zh-CN" altLang="en-US" sz="3200" b="1" dirty="0">
                <a:latin typeface="+mn-ea"/>
                <a:ea typeface="+mn-ea"/>
              </a:rPr>
              <a:t> 欢    声   笑  语</a:t>
            </a:r>
            <a:endParaRPr lang="zh-CN" altLang="en-US" sz="3200" b="1" dirty="0">
              <a:latin typeface="+mn-ea"/>
              <a:ea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54725" y="2798763"/>
            <a:ext cx="1631950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3200" b="1" dirty="0" err="1">
                <a:latin typeface="+mn-ea"/>
                <a:ea typeface="+mn-ea"/>
              </a:rPr>
              <a:t>huān</a:t>
            </a:r>
            <a:r>
              <a:rPr lang="en-US" altLang="zh-CN" sz="3200" b="1" dirty="0">
                <a:latin typeface="+mn-ea"/>
                <a:ea typeface="+mn-ea"/>
              </a:rPr>
              <a:t> </a:t>
            </a:r>
            <a:r>
              <a:rPr lang="en-US" altLang="zh-CN" sz="3200" b="1" dirty="0" err="1">
                <a:latin typeface="+mn-ea"/>
                <a:ea typeface="+mn-ea"/>
              </a:rPr>
              <a:t>lè</a:t>
            </a:r>
            <a:endParaRPr lang="en-US" altLang="zh-CN" sz="3200" b="1" dirty="0">
              <a:latin typeface="+mn-ea"/>
              <a:ea typeface="+mn-ea"/>
            </a:endParaRPr>
          </a:p>
          <a:p>
            <a:pPr eaLnBrk="1" hangingPunct="1">
              <a:defRPr/>
            </a:pPr>
            <a:r>
              <a:rPr lang="zh-CN" altLang="en-US" sz="3200" b="1" dirty="0">
                <a:latin typeface="+mn-ea"/>
                <a:ea typeface="+mn-ea"/>
              </a:rPr>
              <a:t> 欢  乐</a:t>
            </a:r>
            <a:endParaRPr lang="zh-CN" altLang="en-US" sz="3200" b="1" dirty="0">
              <a:latin typeface="+mn-ea"/>
              <a:ea typeface="+mn-ea"/>
            </a:endParaRPr>
          </a:p>
        </p:txBody>
      </p:sp>
      <p:sp>
        <p:nvSpPr>
          <p:cNvPr id="9" name="矩形 10"/>
          <p:cNvSpPr>
            <a:spLocks noChangeArrowheads="1"/>
          </p:cNvSpPr>
          <p:nvPr/>
        </p:nvSpPr>
        <p:spPr bwMode="auto">
          <a:xfrm>
            <a:off x="395288" y="5326063"/>
            <a:ext cx="1081087" cy="571500"/>
          </a:xfrm>
          <a:prstGeom prst="rect">
            <a:avLst/>
          </a:prstGeom>
          <a:solidFill>
            <a:srgbClr val="FFFFFF">
              <a:alpha val="5098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  <a:endParaRPr lang="zh-CN" altLang="en-US" sz="2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" name="矩形 10"/>
          <p:cNvSpPr>
            <a:spLocks noChangeArrowheads="1"/>
          </p:cNvSpPr>
          <p:nvPr/>
        </p:nvSpPr>
        <p:spPr bwMode="auto">
          <a:xfrm>
            <a:off x="1295400" y="5322888"/>
            <a:ext cx="7164388" cy="609600"/>
          </a:xfrm>
          <a:prstGeom prst="rect">
            <a:avLst/>
          </a:prstGeom>
          <a:solidFill>
            <a:srgbClr val="FFFFFF">
              <a:alpha val="5098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新学期开始了，校园里又充满了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欢声笑语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388938" y="4516438"/>
            <a:ext cx="1081087" cy="573087"/>
          </a:xfrm>
          <a:prstGeom prst="rect">
            <a:avLst/>
          </a:prstGeom>
          <a:solidFill>
            <a:srgbClr val="FFFFFF">
              <a:alpha val="5098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2600" b="1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0253" name="Picture 13" descr="C:\Users\Administrator.PC-20160920KSGF\Desktop\人一语大课堂正文\欢a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625" y="4679950"/>
            <a:ext cx="363220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4" name="Picture 14" descr="E:\文件中转站\课题图\欢声笑语 副本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990600"/>
            <a:ext cx="2082800" cy="324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 animBg="1"/>
      <p:bldP spid="10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/>
          <p:nvPr/>
        </p:nvGrpSpPr>
        <p:grpSpPr bwMode="auto">
          <a:xfrm>
            <a:off x="3781425" y="1500188"/>
            <a:ext cx="1887538" cy="2627312"/>
            <a:chOff x="317986" y="1665630"/>
            <a:chExt cx="1887537" cy="1970088"/>
          </a:xfrm>
        </p:grpSpPr>
        <p:pic>
          <p:nvPicPr>
            <p:cNvPr id="30731" name="图片 2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7986" y="1748180"/>
              <a:ext cx="1887537" cy="1887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732" name="TextBox 4"/>
            <p:cNvSpPr txBox="1">
              <a:spLocks noChangeArrowheads="1"/>
            </p:cNvSpPr>
            <p:nvPr/>
          </p:nvSpPr>
          <p:spPr bwMode="auto">
            <a:xfrm>
              <a:off x="343617" y="1665630"/>
              <a:ext cx="1838325" cy="14542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Ctr="1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2000" b="1">
                  <a:latin typeface="楷体_GB2312" pitchFamily="49" charset="-122"/>
                  <a:ea typeface="楷体_GB2312" pitchFamily="49" charset="-122"/>
                </a:rPr>
                <a:t>网</a:t>
              </a:r>
              <a:endParaRPr lang="zh-CN" altLang="en-US" sz="12000" b="1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3984625" y="547688"/>
            <a:ext cx="1739900" cy="831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4800" b="1" dirty="0" err="1">
                <a:solidFill>
                  <a:srgbClr val="FF3300"/>
                </a:solidFill>
                <a:latin typeface="+mn-ea"/>
                <a:ea typeface="+mn-ea"/>
              </a:rPr>
              <a:t>wǎnɡ</a:t>
            </a:r>
            <a:r>
              <a:rPr lang="zh-CN" altLang="en-US" sz="4800" b="1" dirty="0">
                <a:solidFill>
                  <a:srgbClr val="FF3300"/>
                </a:solidFill>
                <a:latin typeface="+mn-ea"/>
                <a:ea typeface="+mn-ea"/>
              </a:rPr>
              <a:t> </a:t>
            </a:r>
            <a:endParaRPr lang="zh-CN" altLang="en-US" sz="4800" b="1" dirty="0">
              <a:solidFill>
                <a:srgbClr val="FF3300"/>
              </a:solidFill>
              <a:latin typeface="+mn-ea"/>
              <a:ea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227763" y="1341438"/>
            <a:ext cx="1838325" cy="107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3200" b="1" dirty="0" err="1">
                <a:latin typeface="+mn-ea"/>
                <a:ea typeface="+mn-ea"/>
              </a:rPr>
              <a:t>wǎnɡ</a:t>
            </a:r>
            <a:r>
              <a:rPr lang="en-US" altLang="zh-CN" sz="3200" b="1" dirty="0">
                <a:latin typeface="+mn-ea"/>
                <a:ea typeface="+mn-ea"/>
              </a:rPr>
              <a:t> </a:t>
            </a:r>
            <a:r>
              <a:rPr lang="en-US" altLang="zh-CN" sz="3200" b="1" dirty="0" err="1">
                <a:latin typeface="+mn-ea"/>
                <a:ea typeface="+mn-ea"/>
              </a:rPr>
              <a:t>dōu</a:t>
            </a:r>
            <a:endParaRPr lang="en-US" altLang="zh-CN" sz="3200" b="1" dirty="0">
              <a:latin typeface="+mn-ea"/>
              <a:ea typeface="+mn-ea"/>
            </a:endParaRPr>
          </a:p>
          <a:p>
            <a:pPr eaLnBrk="1" hangingPunct="1">
              <a:defRPr/>
            </a:pPr>
            <a:r>
              <a:rPr lang="zh-CN" altLang="en-US" sz="3200" b="1" dirty="0">
                <a:latin typeface="+mn-ea"/>
                <a:ea typeface="+mn-ea"/>
              </a:rPr>
              <a:t> 网  兜</a:t>
            </a:r>
            <a:endParaRPr lang="zh-CN" altLang="en-US" sz="3200" b="1" dirty="0">
              <a:latin typeface="+mn-ea"/>
              <a:ea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27763" y="2798763"/>
            <a:ext cx="1838325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3200" b="1" dirty="0" err="1">
                <a:latin typeface="+mn-ea"/>
              </a:rPr>
              <a:t>jié</a:t>
            </a:r>
            <a:r>
              <a:rPr lang="zh-CN" altLang="en-US" sz="3200" b="1" dirty="0">
                <a:latin typeface="+mn-ea"/>
              </a:rPr>
              <a:t> </a:t>
            </a:r>
            <a:r>
              <a:rPr lang="en-US" altLang="zh-CN" sz="3200" b="1" dirty="0" err="1">
                <a:latin typeface="+mn-ea"/>
              </a:rPr>
              <a:t>wǎnɡ</a:t>
            </a:r>
            <a:endParaRPr lang="en-US" altLang="zh-CN" sz="3200" b="1" dirty="0">
              <a:latin typeface="+mn-ea"/>
            </a:endParaRPr>
          </a:p>
          <a:p>
            <a:pPr eaLnBrk="1" hangingPunct="1">
              <a:defRPr/>
            </a:pPr>
            <a:r>
              <a:rPr lang="zh-CN" altLang="en-US" sz="3200" b="1" dirty="0">
                <a:latin typeface="+mn-ea"/>
                <a:ea typeface="+mn-ea"/>
              </a:rPr>
              <a:t> 结  网</a:t>
            </a:r>
            <a:endParaRPr lang="zh-CN" altLang="en-US" sz="3200" b="1" dirty="0">
              <a:latin typeface="+mn-ea"/>
              <a:ea typeface="+mn-ea"/>
            </a:endParaRPr>
          </a:p>
        </p:txBody>
      </p:sp>
      <p:sp>
        <p:nvSpPr>
          <p:cNvPr id="9" name="矩形 10"/>
          <p:cNvSpPr>
            <a:spLocks noChangeArrowheads="1"/>
          </p:cNvSpPr>
          <p:nvPr/>
        </p:nvSpPr>
        <p:spPr bwMode="auto">
          <a:xfrm>
            <a:off x="779463" y="5326063"/>
            <a:ext cx="1081087" cy="571500"/>
          </a:xfrm>
          <a:prstGeom prst="rect">
            <a:avLst/>
          </a:prstGeom>
          <a:solidFill>
            <a:srgbClr val="FFFFFF">
              <a:alpha val="5098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  <a:endParaRPr lang="zh-CN" altLang="en-US" sz="2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" name="矩形 10"/>
          <p:cNvSpPr>
            <a:spLocks noChangeArrowheads="1"/>
          </p:cNvSpPr>
          <p:nvPr/>
        </p:nvSpPr>
        <p:spPr bwMode="auto">
          <a:xfrm>
            <a:off x="1679575" y="5322888"/>
            <a:ext cx="5916613" cy="609600"/>
          </a:xfrm>
          <a:prstGeom prst="rect">
            <a:avLst/>
          </a:prstGeom>
          <a:solidFill>
            <a:srgbClr val="FFFFFF">
              <a:alpha val="5098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小明打算用新做好的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网兜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去捕鱼。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773113" y="4516438"/>
            <a:ext cx="1081087" cy="573087"/>
          </a:xfrm>
          <a:prstGeom prst="rect">
            <a:avLst/>
          </a:prstGeom>
          <a:solidFill>
            <a:srgbClr val="FFFFFF">
              <a:alpha val="5098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2600" b="1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1278" name="Picture 14" descr="C:\Users\Administrator.PC-20160920KSGF\Desktop\人一语大课堂正文\网a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3250" y="4646613"/>
            <a:ext cx="3735388" cy="42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9" name="Picture 15" descr="E:\文件中转站\课题图\渔网 副本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513" y="1220788"/>
            <a:ext cx="2803525" cy="311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 animBg="1"/>
      <p:bldP spid="10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4" descr="F:\PPT模板及注意事项\笔顺视频链接图片.png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5475" y="420688"/>
            <a:ext cx="2119313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7" name="Text Box 5"/>
          <p:cNvSpPr txBox="1">
            <a:spLocks noChangeArrowheads="1"/>
          </p:cNvSpPr>
          <p:nvPr/>
        </p:nvSpPr>
        <p:spPr bwMode="auto">
          <a:xfrm>
            <a:off x="188913" y="933450"/>
            <a:ext cx="5438775" cy="52387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FFF99">
                  <a:alpha val="82001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点击视频开始笔顺学习吧！</a:t>
            </a:r>
            <a:endParaRPr lang="zh-CN" altLang="en-US" sz="2800" b="1">
              <a:solidFill>
                <a:srgbClr val="FF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1748" name="TextBox 37"/>
          <p:cNvSpPr txBox="1">
            <a:spLocks noChangeArrowheads="1"/>
          </p:cNvSpPr>
          <p:nvPr/>
        </p:nvSpPr>
        <p:spPr bwMode="auto">
          <a:xfrm>
            <a:off x="2908300" y="3122613"/>
            <a:ext cx="10795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4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 bwMode="auto">
          <a:xfrm>
            <a:off x="1241425" y="2392363"/>
            <a:ext cx="1098550" cy="1419225"/>
            <a:chOff x="647066" y="1419622"/>
            <a:chExt cx="1098418" cy="1065088"/>
          </a:xfrm>
        </p:grpSpPr>
        <p:pic>
          <p:nvPicPr>
            <p:cNvPr id="31769" name="Picture 9" descr="花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7066" y="1419622"/>
              <a:ext cx="1098418" cy="1065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770" name="Rectangle 14"/>
            <p:cNvSpPr>
              <a:spLocks noChangeArrowheads="1"/>
            </p:cNvSpPr>
            <p:nvPr/>
          </p:nvSpPr>
          <p:spPr bwMode="auto">
            <a:xfrm>
              <a:off x="869112" y="1670357"/>
              <a:ext cx="657515" cy="4846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3600" b="1">
                  <a:solidFill>
                    <a:srgbClr val="0000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间</a:t>
              </a:r>
              <a:endPara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 bwMode="auto">
          <a:xfrm>
            <a:off x="2978150" y="2413000"/>
            <a:ext cx="1098550" cy="1420813"/>
            <a:chOff x="647066" y="1407430"/>
            <a:chExt cx="1098418" cy="1065088"/>
          </a:xfrm>
        </p:grpSpPr>
        <p:pic>
          <p:nvPicPr>
            <p:cNvPr id="31767" name="Picture 9" descr="花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7066" y="1407430"/>
              <a:ext cx="1098418" cy="1065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768" name="Rectangle 14"/>
            <p:cNvSpPr>
              <a:spLocks noChangeArrowheads="1"/>
            </p:cNvSpPr>
            <p:nvPr/>
          </p:nvSpPr>
          <p:spPr bwMode="auto">
            <a:xfrm>
              <a:off x="869112" y="1670357"/>
              <a:ext cx="657515" cy="4846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3600" b="1">
                  <a:solidFill>
                    <a:srgbClr val="0000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迷</a:t>
              </a:r>
              <a:endPara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 bwMode="auto">
          <a:xfrm>
            <a:off x="4643438" y="2392363"/>
            <a:ext cx="1098550" cy="1419225"/>
            <a:chOff x="647066" y="1419622"/>
            <a:chExt cx="1098418" cy="1065088"/>
          </a:xfrm>
        </p:grpSpPr>
        <p:pic>
          <p:nvPicPr>
            <p:cNvPr id="31765" name="Picture 9" descr="花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7066" y="1419622"/>
              <a:ext cx="1098418" cy="1065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766" name="Rectangle 14"/>
            <p:cNvSpPr>
              <a:spLocks noChangeArrowheads="1"/>
            </p:cNvSpPr>
            <p:nvPr/>
          </p:nvSpPr>
          <p:spPr bwMode="auto">
            <a:xfrm>
              <a:off x="869112" y="1670357"/>
              <a:ext cx="657515" cy="4846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3600" b="1">
                  <a:solidFill>
                    <a:srgbClr val="0000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造</a:t>
              </a:r>
              <a:endPara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 bwMode="auto">
          <a:xfrm>
            <a:off x="6438900" y="2420938"/>
            <a:ext cx="1098550" cy="1420812"/>
            <a:chOff x="647066" y="1419622"/>
            <a:chExt cx="1098418" cy="1065088"/>
          </a:xfrm>
        </p:grpSpPr>
        <p:pic>
          <p:nvPicPr>
            <p:cNvPr id="31763" name="Picture 9" descr="花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7066" y="1419622"/>
              <a:ext cx="1098418" cy="1065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764" name="Rectangle 14"/>
            <p:cNvSpPr>
              <a:spLocks noChangeArrowheads="1"/>
            </p:cNvSpPr>
            <p:nvPr/>
          </p:nvSpPr>
          <p:spPr bwMode="auto">
            <a:xfrm>
              <a:off x="869112" y="1670357"/>
              <a:ext cx="657515" cy="4846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3600" b="1">
                  <a:solidFill>
                    <a:srgbClr val="0000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运</a:t>
              </a:r>
              <a:endPara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 bwMode="auto">
          <a:xfrm>
            <a:off x="2195513" y="4230688"/>
            <a:ext cx="1098550" cy="1420812"/>
            <a:chOff x="647066" y="1419622"/>
            <a:chExt cx="1098418" cy="1065088"/>
          </a:xfrm>
        </p:grpSpPr>
        <p:pic>
          <p:nvPicPr>
            <p:cNvPr id="31761" name="Picture 9" descr="花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7066" y="1419622"/>
              <a:ext cx="1098418" cy="1065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762" name="Rectangle 14"/>
            <p:cNvSpPr>
              <a:spLocks noChangeArrowheads="1"/>
            </p:cNvSpPr>
            <p:nvPr/>
          </p:nvSpPr>
          <p:spPr bwMode="auto">
            <a:xfrm>
              <a:off x="869112" y="1670357"/>
              <a:ext cx="657515" cy="4846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3600" b="1">
                  <a:solidFill>
                    <a:srgbClr val="0000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池</a:t>
              </a:r>
              <a:endPara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 bwMode="auto">
          <a:xfrm>
            <a:off x="4003675" y="4305300"/>
            <a:ext cx="1098550" cy="1420813"/>
            <a:chOff x="647066" y="1419622"/>
            <a:chExt cx="1098418" cy="1065088"/>
          </a:xfrm>
        </p:grpSpPr>
        <p:pic>
          <p:nvPicPr>
            <p:cNvPr id="31759" name="Picture 9" descr="花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7066" y="1419622"/>
              <a:ext cx="1098418" cy="1065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760" name="Rectangle 14"/>
            <p:cNvSpPr>
              <a:spLocks noChangeArrowheads="1"/>
            </p:cNvSpPr>
            <p:nvPr/>
          </p:nvSpPr>
          <p:spPr bwMode="auto">
            <a:xfrm>
              <a:off x="869112" y="1670357"/>
              <a:ext cx="657515" cy="4846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3600" b="1">
                  <a:solidFill>
                    <a:srgbClr val="0000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欢</a:t>
              </a:r>
              <a:endPara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 bwMode="auto">
          <a:xfrm>
            <a:off x="5705475" y="4292600"/>
            <a:ext cx="1098550" cy="1420813"/>
            <a:chOff x="647066" y="1419622"/>
            <a:chExt cx="1098418" cy="1065088"/>
          </a:xfrm>
        </p:grpSpPr>
        <p:pic>
          <p:nvPicPr>
            <p:cNvPr id="31757" name="Picture 9" descr="花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7066" y="1419622"/>
              <a:ext cx="1098418" cy="1065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758" name="Rectangle 14"/>
            <p:cNvSpPr>
              <a:spLocks noChangeArrowheads="1"/>
            </p:cNvSpPr>
            <p:nvPr/>
          </p:nvSpPr>
          <p:spPr bwMode="auto">
            <a:xfrm>
              <a:off x="869112" y="1670357"/>
              <a:ext cx="657515" cy="4846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3600" b="1">
                  <a:solidFill>
                    <a:srgbClr val="0000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网</a:t>
              </a:r>
              <a:endPara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pic>
        <p:nvPicPr>
          <p:cNvPr id="31756" name="Picture 7" descr="http://pic.58pic.com/58pic/15/49/65/25758PIC6wX_102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63" y="4605338"/>
            <a:ext cx="14224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0" name="组合 27"/>
          <p:cNvGrpSpPr/>
          <p:nvPr/>
        </p:nvGrpSpPr>
        <p:grpSpPr bwMode="auto">
          <a:xfrm>
            <a:off x="3290888" y="452438"/>
            <a:ext cx="1928812" cy="965200"/>
            <a:chOff x="2694384" y="508317"/>
            <a:chExt cx="1845563" cy="637982"/>
          </a:xfrm>
        </p:grpSpPr>
        <p:sp>
          <p:nvSpPr>
            <p:cNvPr id="6" name="矩形: 圆角 28"/>
            <p:cNvSpPr/>
            <p:nvPr/>
          </p:nvSpPr>
          <p:spPr bwMode="auto">
            <a:xfrm rot="19996946">
              <a:off x="2694384" y="609051"/>
              <a:ext cx="565061" cy="471141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sz="28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我</a:t>
              </a:r>
              <a:endPara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7" name="矩形: 圆角 29"/>
            <p:cNvSpPr/>
            <p:nvPr/>
          </p:nvSpPr>
          <p:spPr bwMode="auto">
            <a:xfrm rot="432022">
              <a:off x="3358179" y="508317"/>
              <a:ext cx="565061" cy="471141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sz="28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会</a:t>
              </a:r>
              <a:endPara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8" name="矩形: 圆角 30"/>
            <p:cNvSpPr/>
            <p:nvPr/>
          </p:nvSpPr>
          <p:spPr bwMode="auto">
            <a:xfrm rot="1932324">
              <a:off x="3973367" y="675157"/>
              <a:ext cx="566580" cy="471142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sz="28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认</a:t>
              </a:r>
              <a:endPara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2771" name="TextBox 6"/>
          <p:cNvSpPr txBox="1">
            <a:spLocks noChangeArrowheads="1"/>
          </p:cNvSpPr>
          <p:nvPr/>
        </p:nvSpPr>
        <p:spPr bwMode="auto">
          <a:xfrm>
            <a:off x="398463" y="2665413"/>
            <a:ext cx="1301750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8800" b="1">
                <a:latin typeface="楷体_GB2312" pitchFamily="49" charset="-122"/>
                <a:ea typeface="楷体_GB2312" pitchFamily="49" charset="-122"/>
              </a:rPr>
              <a:t>蜻</a:t>
            </a:r>
            <a:endParaRPr lang="zh-CN" altLang="en-US" sz="8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8313" y="1779588"/>
            <a:ext cx="1319212" cy="7699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4400" b="1" dirty="0" err="1">
                <a:solidFill>
                  <a:srgbClr val="FF0000"/>
                </a:solidFill>
                <a:latin typeface="+mn-ea"/>
                <a:ea typeface="+mn-ea"/>
              </a:rPr>
              <a:t>qīnɡ</a:t>
            </a:r>
            <a:endParaRPr lang="zh-CN" altLang="en-US" sz="44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1" name="矩形 9"/>
          <p:cNvSpPr>
            <a:spLocks noChangeArrowheads="1"/>
          </p:cNvSpPr>
          <p:nvPr/>
        </p:nvSpPr>
        <p:spPr bwMode="auto">
          <a:xfrm>
            <a:off x="2528888" y="4794250"/>
            <a:ext cx="10144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32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蜻蜓</a:t>
            </a:r>
            <a:endParaRPr lang="zh-CN" altLang="en-US" sz="32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2774" name="TextBox 6"/>
          <p:cNvSpPr txBox="1">
            <a:spLocks noChangeArrowheads="1"/>
          </p:cNvSpPr>
          <p:nvPr/>
        </p:nvSpPr>
        <p:spPr bwMode="auto">
          <a:xfrm>
            <a:off x="4816475" y="2571750"/>
            <a:ext cx="1300163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8800" b="1">
                <a:latin typeface="楷体_GB2312" pitchFamily="49" charset="-122"/>
                <a:ea typeface="楷体_GB2312" pitchFamily="49" charset="-122"/>
              </a:rPr>
              <a:t>蜓</a:t>
            </a:r>
            <a:endParaRPr lang="zh-CN" altLang="en-US" sz="8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787900" y="1827213"/>
            <a:ext cx="1319213" cy="768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4400" b="1" dirty="0" err="1">
                <a:solidFill>
                  <a:srgbClr val="FF0000"/>
                </a:solidFill>
                <a:latin typeface="+mn-ea"/>
                <a:ea typeface="+mn-ea"/>
              </a:rPr>
              <a:t>tínɡ</a:t>
            </a:r>
            <a:endParaRPr lang="zh-CN" altLang="en-US" sz="44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5" name="矩形 9"/>
          <p:cNvSpPr>
            <a:spLocks noChangeArrowheads="1"/>
          </p:cNvSpPr>
          <p:nvPr/>
        </p:nvSpPr>
        <p:spPr bwMode="auto">
          <a:xfrm>
            <a:off x="6913563" y="4794250"/>
            <a:ext cx="14763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32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蜻蜓</a:t>
            </a:r>
            <a:endParaRPr lang="zh-CN" altLang="en-US" sz="32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3326" name="Picture 14" descr="E:\文件中转站\课题图\蜻蜓 副本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175" y="2211388"/>
            <a:ext cx="2482850" cy="2455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7" name="Picture 15" descr="E:\文件中转站\课题图\蜓 副本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2236788"/>
            <a:ext cx="2482850" cy="244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4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组合 1"/>
          <p:cNvGrpSpPr/>
          <p:nvPr/>
        </p:nvGrpSpPr>
        <p:grpSpPr bwMode="auto">
          <a:xfrm>
            <a:off x="179388" y="112713"/>
            <a:ext cx="2927350" cy="1336675"/>
            <a:chOff x="179512" y="84330"/>
            <a:chExt cx="2927161" cy="1002532"/>
          </a:xfrm>
        </p:grpSpPr>
        <p:grpSp>
          <p:nvGrpSpPr>
            <p:cNvPr id="15366" name="组合 3"/>
            <p:cNvGrpSpPr/>
            <p:nvPr/>
          </p:nvGrpSpPr>
          <p:grpSpPr bwMode="auto">
            <a:xfrm>
              <a:off x="885872" y="483518"/>
              <a:ext cx="2220801" cy="544595"/>
              <a:chOff x="1610558" y="939497"/>
              <a:chExt cx="2221001" cy="659622"/>
            </a:xfrm>
          </p:grpSpPr>
          <p:pic>
            <p:nvPicPr>
              <p:cNvPr id="15368" name="图片 1"/>
              <p:cNvPicPr>
                <a:picLocks noChangeAspect="1"/>
              </p:cNvPicPr>
              <p:nvPr/>
            </p:nvPicPr>
            <p:blipFill>
              <a:blip r:embed="rId1" cstate="email">
                <a:clrChange>
                  <a:clrFrom>
                    <a:srgbClr val="FFFEFD"/>
                  </a:clrFrom>
                  <a:clrTo>
                    <a:srgbClr val="FFFEFD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1743398" y="991683"/>
                <a:ext cx="2088161" cy="607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5369" name="文本框 2"/>
              <p:cNvSpPr txBox="1">
                <a:spLocks noChangeArrowheads="1"/>
              </p:cNvSpPr>
              <p:nvPr/>
            </p:nvSpPr>
            <p:spPr bwMode="auto">
              <a:xfrm>
                <a:off x="1610558" y="939497"/>
                <a:ext cx="1927143" cy="4749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2800" b="1">
                    <a:solidFill>
                      <a:srgbClr val="0070C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知识备查</a:t>
                </a:r>
                <a:endParaRPr lang="zh-CN" altLang="en-US" sz="2800" b="1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pic>
          <p:nvPicPr>
            <p:cNvPr id="15367" name="Picture 8" descr="F:\外部文件\状元矢量无对联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79512" y="84330"/>
              <a:ext cx="991131" cy="10025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468313" y="1316038"/>
            <a:ext cx="8064500" cy="177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益虫和害虫</a:t>
            </a:r>
            <a:endParaRPr lang="en-US" altLang="zh-CN" sz="2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b="1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益虫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  对人类的生活和生产有帮助或有好处的昆虫。如：蚕、蜘蛛、蜜蜂、蜻蜓、蚯蚓等。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23563" name="Picture 11" descr="E:\文件中转站\课题图\续92 副本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258888" y="3659188"/>
            <a:ext cx="2806700" cy="280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4" name="Picture 12" descr="E:\文件中转站\课题图\续93 副本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373563" y="3659188"/>
            <a:ext cx="2805112" cy="280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Box 6"/>
          <p:cNvSpPr txBox="1">
            <a:spLocks noChangeArrowheads="1"/>
          </p:cNvSpPr>
          <p:nvPr/>
        </p:nvSpPr>
        <p:spPr bwMode="auto">
          <a:xfrm>
            <a:off x="398463" y="2665413"/>
            <a:ext cx="1301750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8800" b="1">
                <a:latin typeface="楷体_GB2312" pitchFamily="49" charset="-122"/>
                <a:ea typeface="楷体_GB2312" pitchFamily="49" charset="-122"/>
              </a:rPr>
              <a:t>藏</a:t>
            </a:r>
            <a:endParaRPr lang="zh-CN" altLang="en-US" sz="8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8313" y="1779588"/>
            <a:ext cx="1319212" cy="7699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4400" b="1" dirty="0" err="1">
                <a:solidFill>
                  <a:srgbClr val="FF0000"/>
                </a:solidFill>
                <a:latin typeface="+mn-ea"/>
                <a:ea typeface="+mn-ea"/>
              </a:rPr>
              <a:t>cánɡ</a:t>
            </a:r>
            <a:endParaRPr lang="zh-CN" altLang="en-US" sz="44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" name="矩形 9"/>
          <p:cNvSpPr>
            <a:spLocks noChangeArrowheads="1"/>
          </p:cNvSpPr>
          <p:nvPr/>
        </p:nvSpPr>
        <p:spPr bwMode="auto">
          <a:xfrm>
            <a:off x="2411413" y="4775200"/>
            <a:ext cx="16922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32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捉迷藏</a:t>
            </a:r>
            <a:endParaRPr lang="zh-CN" altLang="en-US" sz="32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3797" name="TextBox 6"/>
          <p:cNvSpPr txBox="1">
            <a:spLocks noChangeArrowheads="1"/>
          </p:cNvSpPr>
          <p:nvPr/>
        </p:nvSpPr>
        <p:spPr bwMode="auto">
          <a:xfrm>
            <a:off x="4816475" y="2571750"/>
            <a:ext cx="1300163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8800" b="1">
                <a:latin typeface="楷体_GB2312" pitchFamily="49" charset="-122"/>
                <a:ea typeface="楷体_GB2312" pitchFamily="49" charset="-122"/>
              </a:rPr>
              <a:t>蚂</a:t>
            </a:r>
            <a:endParaRPr lang="zh-CN" altLang="en-US" sz="8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43488" y="1827213"/>
            <a:ext cx="752475" cy="768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4400" b="1" dirty="0" err="1">
                <a:solidFill>
                  <a:srgbClr val="FF0000"/>
                </a:solidFill>
                <a:latin typeface="+mn-ea"/>
                <a:ea typeface="+mn-ea"/>
              </a:rPr>
              <a:t>mǎ</a:t>
            </a:r>
            <a:endParaRPr lang="zh-CN" altLang="en-US" sz="44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8" name="矩形 9"/>
          <p:cNvSpPr>
            <a:spLocks noChangeArrowheads="1"/>
          </p:cNvSpPr>
          <p:nvPr/>
        </p:nvSpPr>
        <p:spPr bwMode="auto">
          <a:xfrm>
            <a:off x="6913563" y="4775200"/>
            <a:ext cx="14763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32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蚂蚁</a:t>
            </a:r>
            <a:endParaRPr lang="zh-CN" altLang="en-US" sz="32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4346" name="Picture 10" descr="E:\文件中转站\课题图\躲藏 副本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175" y="1779588"/>
            <a:ext cx="2482850" cy="299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7" name="Picture 11" descr="E:\文件中转站\课题图\蚂蚁8 副本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5538" y="1879600"/>
            <a:ext cx="2212975" cy="294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Box 6"/>
          <p:cNvSpPr txBox="1">
            <a:spLocks noChangeArrowheads="1"/>
          </p:cNvSpPr>
          <p:nvPr/>
        </p:nvSpPr>
        <p:spPr bwMode="auto">
          <a:xfrm>
            <a:off x="398463" y="2665413"/>
            <a:ext cx="1301750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8800" b="1">
                <a:latin typeface="楷体_GB2312" pitchFamily="49" charset="-122"/>
                <a:ea typeface="楷体_GB2312" pitchFamily="49" charset="-122"/>
              </a:rPr>
              <a:t>蚁</a:t>
            </a:r>
            <a:endParaRPr lang="zh-CN" altLang="en-US" sz="8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23900" y="1779588"/>
            <a:ext cx="752475" cy="7699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4400" b="1" dirty="0" err="1">
                <a:solidFill>
                  <a:srgbClr val="FF0000"/>
                </a:solidFill>
                <a:latin typeface="+mn-ea"/>
                <a:ea typeface="+mn-ea"/>
              </a:rPr>
              <a:t>yǐ</a:t>
            </a:r>
            <a:endParaRPr lang="zh-CN" altLang="en-US" sz="44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" name="矩形 9"/>
          <p:cNvSpPr>
            <a:spLocks noChangeArrowheads="1"/>
          </p:cNvSpPr>
          <p:nvPr/>
        </p:nvSpPr>
        <p:spPr bwMode="auto">
          <a:xfrm>
            <a:off x="2676525" y="4794250"/>
            <a:ext cx="10144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32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蚁穴</a:t>
            </a:r>
            <a:endParaRPr lang="zh-CN" altLang="en-US" sz="32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4821" name="TextBox 6"/>
          <p:cNvSpPr txBox="1">
            <a:spLocks noChangeArrowheads="1"/>
          </p:cNvSpPr>
          <p:nvPr/>
        </p:nvSpPr>
        <p:spPr bwMode="auto">
          <a:xfrm>
            <a:off x="4816475" y="2571750"/>
            <a:ext cx="1300163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8800" b="1">
                <a:latin typeface="楷体_GB2312" pitchFamily="49" charset="-122"/>
                <a:ea typeface="楷体_GB2312" pitchFamily="49" charset="-122"/>
              </a:rPr>
              <a:t>食</a:t>
            </a:r>
            <a:endParaRPr lang="zh-CN" altLang="en-US" sz="8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903788" y="1827213"/>
            <a:ext cx="1036637" cy="768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4400" b="1" dirty="0" err="1">
                <a:solidFill>
                  <a:srgbClr val="FF0000"/>
                </a:solidFill>
                <a:latin typeface="+mn-ea"/>
                <a:ea typeface="+mn-ea"/>
              </a:rPr>
              <a:t>shí</a:t>
            </a:r>
            <a:endParaRPr lang="zh-CN" altLang="en-US" sz="44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8" name="矩形 9"/>
          <p:cNvSpPr>
            <a:spLocks noChangeArrowheads="1"/>
          </p:cNvSpPr>
          <p:nvPr/>
        </p:nvSpPr>
        <p:spPr bwMode="auto">
          <a:xfrm>
            <a:off x="6913563" y="4794250"/>
            <a:ext cx="14763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32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食物</a:t>
            </a:r>
            <a:endParaRPr lang="zh-CN" altLang="en-US" sz="32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5370" name="Picture 10" descr="E:\文件中转站\课题图\蚁穴 副本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0213" y="1779588"/>
            <a:ext cx="3003550" cy="292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1" name="Picture 11" descr="E:\文件中转站\课题图\食物8 副本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65"/>
          <a:stretch>
            <a:fillRect/>
          </a:stretch>
        </p:blipFill>
        <p:spPr bwMode="auto">
          <a:xfrm>
            <a:off x="6081713" y="1987550"/>
            <a:ext cx="2433637" cy="260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Box 6"/>
          <p:cNvSpPr txBox="1">
            <a:spLocks noChangeArrowheads="1"/>
          </p:cNvSpPr>
          <p:nvPr/>
        </p:nvSpPr>
        <p:spPr bwMode="auto">
          <a:xfrm>
            <a:off x="606425" y="2665413"/>
            <a:ext cx="1301750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8800" b="1">
                <a:latin typeface="楷体_GB2312" pitchFamily="49" charset="-122"/>
                <a:ea typeface="楷体_GB2312" pitchFamily="49" charset="-122"/>
              </a:rPr>
              <a:t>粮</a:t>
            </a:r>
            <a:endParaRPr lang="zh-CN" altLang="en-US" sz="8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96888" y="1779588"/>
            <a:ext cx="1603375" cy="7699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4400" b="1" dirty="0" err="1">
                <a:solidFill>
                  <a:srgbClr val="FF0000"/>
                </a:solidFill>
                <a:latin typeface="+mn-ea"/>
                <a:ea typeface="+mn-ea"/>
              </a:rPr>
              <a:t>liánɡ</a:t>
            </a:r>
            <a:endParaRPr lang="zh-CN" altLang="en-US" sz="44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" name="矩形 9"/>
          <p:cNvSpPr>
            <a:spLocks noChangeArrowheads="1"/>
          </p:cNvSpPr>
          <p:nvPr/>
        </p:nvSpPr>
        <p:spPr bwMode="auto">
          <a:xfrm>
            <a:off x="2674938" y="4794250"/>
            <a:ext cx="10144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32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粮食</a:t>
            </a:r>
            <a:endParaRPr lang="zh-CN" altLang="en-US" sz="32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5845" name="TextBox 6"/>
          <p:cNvSpPr txBox="1">
            <a:spLocks noChangeArrowheads="1"/>
          </p:cNvSpPr>
          <p:nvPr/>
        </p:nvSpPr>
        <p:spPr bwMode="auto">
          <a:xfrm>
            <a:off x="4643438" y="2571750"/>
            <a:ext cx="1300162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8800" b="1">
                <a:latin typeface="楷体_GB2312" pitchFamily="49" charset="-122"/>
                <a:ea typeface="楷体_GB2312" pitchFamily="49" charset="-122"/>
              </a:rPr>
              <a:t>蜘</a:t>
            </a:r>
            <a:endParaRPr lang="zh-CN" altLang="en-US" sz="8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787900" y="1827213"/>
            <a:ext cx="1036638" cy="768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4400" b="1" dirty="0" err="1">
                <a:solidFill>
                  <a:srgbClr val="FF0000"/>
                </a:solidFill>
                <a:latin typeface="+mn-ea"/>
                <a:ea typeface="+mn-ea"/>
              </a:rPr>
              <a:t>zhī</a:t>
            </a:r>
            <a:endParaRPr lang="zh-CN" altLang="en-US" sz="44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8" name="矩形 9"/>
          <p:cNvSpPr>
            <a:spLocks noChangeArrowheads="1"/>
          </p:cNvSpPr>
          <p:nvPr/>
        </p:nvSpPr>
        <p:spPr bwMode="auto">
          <a:xfrm>
            <a:off x="6913563" y="4794250"/>
            <a:ext cx="14763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32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蜘蛛</a:t>
            </a:r>
            <a:endParaRPr lang="zh-CN" altLang="en-US" sz="32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6394" name="Picture 10" descr="E:\文件中转站\课题图\粮食 副本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8" y="2152650"/>
            <a:ext cx="1827212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5" name="Picture 11" descr="E:\文件中转站\课题图\蜘蛛 副本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0763" y="1982788"/>
            <a:ext cx="2257425" cy="2811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Box 6"/>
          <p:cNvSpPr txBox="1">
            <a:spLocks noChangeArrowheads="1"/>
          </p:cNvSpPr>
          <p:nvPr/>
        </p:nvSpPr>
        <p:spPr bwMode="auto">
          <a:xfrm>
            <a:off x="849313" y="2443163"/>
            <a:ext cx="1301750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8800" b="1">
                <a:latin typeface="楷体_GB2312" pitchFamily="49" charset="-122"/>
                <a:ea typeface="楷体_GB2312" pitchFamily="49" charset="-122"/>
              </a:rPr>
              <a:t>蛛</a:t>
            </a:r>
            <a:endParaRPr lang="zh-CN" altLang="en-US" sz="8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00113" y="1557338"/>
            <a:ext cx="1036637" cy="7699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4400" b="1" dirty="0" err="1">
                <a:solidFill>
                  <a:srgbClr val="FF0000"/>
                </a:solidFill>
                <a:latin typeface="+mn-ea"/>
                <a:ea typeface="+mn-ea"/>
              </a:rPr>
              <a:t>zhū</a:t>
            </a:r>
            <a:endParaRPr lang="zh-CN" altLang="en-US" sz="44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" name="矩形 9"/>
          <p:cNvSpPr>
            <a:spLocks noChangeArrowheads="1"/>
          </p:cNvSpPr>
          <p:nvPr/>
        </p:nvSpPr>
        <p:spPr bwMode="auto">
          <a:xfrm>
            <a:off x="2827338" y="4572000"/>
            <a:ext cx="10144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32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蛛丝</a:t>
            </a:r>
            <a:endParaRPr lang="zh-CN" altLang="en-US" sz="32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53251" name="Picture 3" descr="E:\文件中转站\课题图\女孩右2 副本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1954213"/>
            <a:ext cx="3492500" cy="289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6" name="Picture 8" descr="E:\文件中转站\课题图\蜘蛛网 副本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6625" y="1820863"/>
            <a:ext cx="2255838" cy="254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90" name="组合 27"/>
          <p:cNvGrpSpPr/>
          <p:nvPr/>
        </p:nvGrpSpPr>
        <p:grpSpPr bwMode="auto">
          <a:xfrm>
            <a:off x="3433763" y="260350"/>
            <a:ext cx="1930400" cy="965200"/>
            <a:chOff x="2694384" y="508317"/>
            <a:chExt cx="1845563" cy="637982"/>
          </a:xfrm>
        </p:grpSpPr>
        <p:sp>
          <p:nvSpPr>
            <p:cNvPr id="6" name="矩形: 圆角 28"/>
            <p:cNvSpPr/>
            <p:nvPr/>
          </p:nvSpPr>
          <p:spPr bwMode="auto">
            <a:xfrm rot="19996946">
              <a:off x="2694384" y="609051"/>
              <a:ext cx="564597" cy="471142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sz="28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多</a:t>
              </a:r>
              <a:endPara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7" name="矩形: 圆角 29"/>
            <p:cNvSpPr/>
            <p:nvPr/>
          </p:nvSpPr>
          <p:spPr bwMode="auto">
            <a:xfrm rot="432022">
              <a:off x="3359151" y="508317"/>
              <a:ext cx="564597" cy="471142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sz="28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音</a:t>
              </a:r>
              <a:endPara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8" name="矩形: 圆角 30"/>
            <p:cNvSpPr/>
            <p:nvPr/>
          </p:nvSpPr>
          <p:spPr bwMode="auto">
            <a:xfrm rot="1932324">
              <a:off x="3973832" y="675158"/>
              <a:ext cx="566115" cy="471141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sz="28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字</a:t>
              </a:r>
              <a:endPara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2" name="左大括号 11"/>
          <p:cNvSpPr/>
          <p:nvPr/>
        </p:nvSpPr>
        <p:spPr>
          <a:xfrm>
            <a:off x="3733800" y="2005013"/>
            <a:ext cx="322263" cy="1538287"/>
          </a:xfrm>
          <a:prstGeom prst="lef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4003675" y="1785938"/>
            <a:ext cx="3384550" cy="585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3200" b="1" dirty="0" err="1">
                <a:solidFill>
                  <a:srgbClr val="FF0000"/>
                </a:solidFill>
                <a:latin typeface="+mn-ea"/>
                <a:ea typeface="+mn-ea"/>
              </a:rPr>
              <a:t>kōnɡ</a:t>
            </a:r>
            <a:r>
              <a:rPr lang="zh-CN" altLang="en-US" sz="3200" b="1" dirty="0">
                <a:latin typeface="+mn-ea"/>
                <a:ea typeface="+mn-ea"/>
              </a:rPr>
              <a:t>（天空）</a:t>
            </a:r>
            <a:endParaRPr lang="zh-CN" altLang="en-US" sz="3200" b="1" dirty="0">
              <a:latin typeface="+mn-ea"/>
              <a:ea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003675" y="2813050"/>
            <a:ext cx="3359150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3200" b="1" dirty="0" err="1">
                <a:solidFill>
                  <a:srgbClr val="FF0000"/>
                </a:solidFill>
                <a:latin typeface="+mn-ea"/>
                <a:ea typeface="+mn-ea"/>
              </a:rPr>
              <a:t>kònɡ</a:t>
            </a:r>
            <a:r>
              <a:rPr lang="zh-CN" altLang="en-US" sz="3200" b="1" dirty="0">
                <a:latin typeface="+mn-ea"/>
                <a:ea typeface="+mn-ea"/>
              </a:rPr>
              <a:t>（空地）</a:t>
            </a:r>
            <a:endParaRPr lang="zh-CN" altLang="en-US" sz="3200" b="1" dirty="0">
              <a:latin typeface="+mn-ea"/>
              <a:ea typeface="+mn-ea"/>
            </a:endParaRPr>
          </a:p>
        </p:txBody>
      </p:sp>
      <p:grpSp>
        <p:nvGrpSpPr>
          <p:cNvPr id="15" name="组合 14"/>
          <p:cNvGrpSpPr/>
          <p:nvPr/>
        </p:nvGrpSpPr>
        <p:grpSpPr bwMode="auto">
          <a:xfrm>
            <a:off x="1982788" y="1804988"/>
            <a:ext cx="1746250" cy="1895475"/>
            <a:chOff x="1466686" y="2143723"/>
            <a:chExt cx="1746131" cy="1419924"/>
          </a:xfrm>
        </p:grpSpPr>
        <p:pic>
          <p:nvPicPr>
            <p:cNvPr id="37901" name="Picture 12" descr="C:\Users\Administrator.PC-20160920KSGF\Pictures\4.jp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8" t="8221" r="65895" b="55945"/>
            <a:stretch>
              <a:fillRect/>
            </a:stretch>
          </p:blipFill>
          <p:spPr bwMode="auto">
            <a:xfrm>
              <a:off x="1466686" y="2143723"/>
              <a:ext cx="1746131" cy="1419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902" name="TextBox 1"/>
            <p:cNvSpPr txBox="1">
              <a:spLocks noChangeArrowheads="1"/>
            </p:cNvSpPr>
            <p:nvPr/>
          </p:nvSpPr>
          <p:spPr bwMode="auto">
            <a:xfrm>
              <a:off x="1763688" y="2499742"/>
              <a:ext cx="1152128" cy="576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4400" b="1"/>
                <a:t>空</a:t>
              </a:r>
              <a:endParaRPr lang="zh-CN" altLang="en-US" sz="4400" b="1"/>
            </a:p>
          </p:txBody>
        </p:sp>
      </p:grpSp>
      <p:sp>
        <p:nvSpPr>
          <p:cNvPr id="18" name="左大括号 17"/>
          <p:cNvSpPr/>
          <p:nvPr/>
        </p:nvSpPr>
        <p:spPr>
          <a:xfrm>
            <a:off x="3708400" y="4133850"/>
            <a:ext cx="322263" cy="1538288"/>
          </a:xfrm>
          <a:prstGeom prst="lef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3978275" y="3898900"/>
            <a:ext cx="33845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3200" b="1" dirty="0" err="1">
                <a:solidFill>
                  <a:srgbClr val="FF0000"/>
                </a:solidFill>
                <a:latin typeface="+mn-ea"/>
                <a:ea typeface="+mn-ea"/>
              </a:rPr>
              <a:t>jiān</a:t>
            </a:r>
            <a:r>
              <a:rPr lang="zh-CN" altLang="en-US" sz="3200" b="1" dirty="0">
                <a:latin typeface="+mn-ea"/>
                <a:ea typeface="+mn-ea"/>
              </a:rPr>
              <a:t>（中间）</a:t>
            </a:r>
            <a:endParaRPr lang="zh-CN" altLang="en-US" sz="3200" b="1" dirty="0">
              <a:latin typeface="+mn-ea"/>
              <a:ea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978275" y="4945063"/>
            <a:ext cx="3409950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3200" b="1" dirty="0" err="1">
                <a:solidFill>
                  <a:srgbClr val="FF0000"/>
                </a:solidFill>
                <a:latin typeface="+mn-ea"/>
                <a:ea typeface="+mn-ea"/>
              </a:rPr>
              <a:t>jiàn</a:t>
            </a:r>
            <a:r>
              <a:rPr lang="zh-CN" altLang="en-US" sz="3200" b="1" dirty="0">
                <a:latin typeface="+mn-ea"/>
                <a:ea typeface="+mn-ea"/>
              </a:rPr>
              <a:t>（间隔）</a:t>
            </a:r>
            <a:endParaRPr lang="zh-CN" altLang="en-US" sz="3200" b="1" dirty="0">
              <a:latin typeface="+mn-ea"/>
              <a:ea typeface="+mn-ea"/>
            </a:endParaRPr>
          </a:p>
        </p:txBody>
      </p:sp>
      <p:grpSp>
        <p:nvGrpSpPr>
          <p:cNvPr id="21" name="组合 20"/>
          <p:cNvGrpSpPr/>
          <p:nvPr/>
        </p:nvGrpSpPr>
        <p:grpSpPr bwMode="auto">
          <a:xfrm>
            <a:off x="1957388" y="3937000"/>
            <a:ext cx="1746250" cy="1892300"/>
            <a:chOff x="1466686" y="2143723"/>
            <a:chExt cx="1746131" cy="1419924"/>
          </a:xfrm>
        </p:grpSpPr>
        <p:pic>
          <p:nvPicPr>
            <p:cNvPr id="37899" name="Picture 12" descr="C:\Users\Administrator.PC-20160920KSGF\Pictures\4.jp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8" t="8221" r="65895" b="55945"/>
            <a:stretch>
              <a:fillRect/>
            </a:stretch>
          </p:blipFill>
          <p:spPr bwMode="auto">
            <a:xfrm>
              <a:off x="1466686" y="2143723"/>
              <a:ext cx="1746131" cy="1419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900" name="TextBox 19"/>
            <p:cNvSpPr txBox="1">
              <a:spLocks noChangeArrowheads="1"/>
            </p:cNvSpPr>
            <p:nvPr/>
          </p:nvSpPr>
          <p:spPr bwMode="auto">
            <a:xfrm>
              <a:off x="1763688" y="2499742"/>
              <a:ext cx="1152128" cy="577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4400" b="1"/>
                <a:t>间</a:t>
              </a:r>
              <a:endParaRPr lang="zh-CN" altLang="en-US" sz="4400" b="1"/>
            </a:p>
          </p:txBody>
        </p:sp>
      </p:grp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4" grpId="0"/>
      <p:bldP spid="18" grpId="0" animBg="1"/>
      <p:bldP spid="19" grpId="0"/>
      <p:bldP spid="2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914" name="组合 13"/>
          <p:cNvGrpSpPr/>
          <p:nvPr/>
        </p:nvGrpSpPr>
        <p:grpSpPr bwMode="auto">
          <a:xfrm>
            <a:off x="2700338" y="1195388"/>
            <a:ext cx="3240087" cy="1219200"/>
            <a:chOff x="2699792" y="752932"/>
            <a:chExt cx="3240088" cy="914167"/>
          </a:xfrm>
        </p:grpSpPr>
        <p:sp>
          <p:nvSpPr>
            <p:cNvPr id="38924" name="矩形 4"/>
            <p:cNvSpPr>
              <a:spLocks noChangeArrowheads="1"/>
            </p:cNvSpPr>
            <p:nvPr/>
          </p:nvSpPr>
          <p:spPr bwMode="auto">
            <a:xfrm>
              <a:off x="2987824" y="1113006"/>
              <a:ext cx="2808076" cy="554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>
                <a:lnSpc>
                  <a:spcPct val="150000"/>
                </a:lnSpc>
              </a:pPr>
              <a:r>
                <a:rPr lang="zh-CN" altLang="en-US" sz="28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动 物 儿 歌</a:t>
              </a:r>
              <a:endParaRPr lang="en-US" altLang="zh-CN" sz="28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4" name="矩形 4"/>
            <p:cNvSpPr>
              <a:spLocks noChangeArrowheads="1"/>
            </p:cNvSpPr>
            <p:nvPr/>
          </p:nvSpPr>
          <p:spPr bwMode="auto">
            <a:xfrm>
              <a:off x="2699792" y="752932"/>
              <a:ext cx="3240088" cy="484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  <a:defRPr/>
              </a:pPr>
              <a:r>
                <a:rPr lang="en-US" altLang="zh-CN" sz="2400" b="1" dirty="0" err="1" smtClean="0">
                  <a:latin typeface="+mn-ea"/>
                  <a:ea typeface="+mn-ea"/>
                </a:rPr>
                <a:t>dònɡ</a:t>
              </a:r>
              <a:r>
                <a:rPr lang="en-US" altLang="zh-CN" sz="2400" b="1" dirty="0" smtClean="0">
                  <a:latin typeface="+mn-ea"/>
                  <a:ea typeface="+mn-ea"/>
                </a:rPr>
                <a:t> </a:t>
              </a:r>
              <a:r>
                <a:rPr lang="en-US" altLang="zh-CN" sz="2400" b="1" dirty="0" err="1" smtClean="0">
                  <a:latin typeface="+mn-ea"/>
                  <a:ea typeface="+mn-ea"/>
                </a:rPr>
                <a:t>wù</a:t>
              </a:r>
              <a:r>
                <a:rPr lang="en-US" altLang="zh-CN" sz="2400" b="1" dirty="0" smtClean="0">
                  <a:latin typeface="+mn-ea"/>
                  <a:ea typeface="+mn-ea"/>
                </a:rPr>
                <a:t> </a:t>
              </a:r>
              <a:r>
                <a:rPr lang="en-US" altLang="zh-CN" sz="2400" b="1" dirty="0" err="1" smtClean="0">
                  <a:latin typeface="+mn-ea"/>
                  <a:ea typeface="+mn-ea"/>
                </a:rPr>
                <a:t>ér</a:t>
              </a:r>
              <a:r>
                <a:rPr lang="en-US" altLang="zh-CN" sz="2400" b="1" dirty="0" smtClean="0">
                  <a:latin typeface="+mn-ea"/>
                  <a:ea typeface="+mn-ea"/>
                </a:rPr>
                <a:t> </a:t>
              </a:r>
              <a:r>
                <a:rPr lang="en-US" altLang="zh-CN" sz="2400" b="1" dirty="0" err="1" smtClean="0">
                  <a:latin typeface="+mn-ea"/>
                </a:rPr>
                <a:t>ɡē</a:t>
              </a:r>
              <a:endParaRPr lang="en-US" altLang="zh-CN" sz="2400" b="1" dirty="0" smtClean="0">
                <a:latin typeface="+mn-ea"/>
                <a:ea typeface="+mn-ea"/>
              </a:endParaRPr>
            </a:p>
          </p:txBody>
        </p:sp>
      </p:grpSp>
      <p:grpSp>
        <p:nvGrpSpPr>
          <p:cNvPr id="38915" name="组合 6"/>
          <p:cNvGrpSpPr/>
          <p:nvPr/>
        </p:nvGrpSpPr>
        <p:grpSpPr bwMode="auto">
          <a:xfrm>
            <a:off x="611188" y="2084388"/>
            <a:ext cx="8424862" cy="3140075"/>
            <a:chOff x="897990" y="643529"/>
            <a:chExt cx="7993238" cy="2356331"/>
          </a:xfrm>
        </p:grpSpPr>
        <p:sp>
          <p:nvSpPr>
            <p:cNvPr id="38922" name="矩形 4"/>
            <p:cNvSpPr>
              <a:spLocks noChangeArrowheads="1"/>
            </p:cNvSpPr>
            <p:nvPr/>
          </p:nvSpPr>
          <p:spPr bwMode="auto">
            <a:xfrm>
              <a:off x="897990" y="990332"/>
              <a:ext cx="7993238" cy="2009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lnSpc>
                  <a:spcPct val="200000"/>
                </a:lnSpc>
              </a:pPr>
              <a:r>
                <a:rPr lang="zh-CN" altLang="en-US" sz="28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蜻 蜓 半  空 展 翅 飞，蝴 蝶 花 间 捉 迷 藏。</a:t>
              </a:r>
              <a:endParaRPr lang="en-US" altLang="zh-CN" sz="28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endParaRPr>
            </a:p>
            <a:p>
              <a:pPr eaLnBrk="1" hangingPunct="1">
                <a:lnSpc>
                  <a:spcPct val="200000"/>
                </a:lnSpc>
              </a:pPr>
              <a:r>
                <a:rPr lang="zh-CN" altLang="en-US" sz="28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蚯 蚓 土里 造 宫 殿，蚂蚁地  上 运 食 粮。</a:t>
              </a:r>
              <a:endParaRPr lang="en-US" altLang="zh-CN" sz="28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endParaRPr>
            </a:p>
            <a:p>
              <a:pPr eaLnBrk="1" hangingPunct="1">
                <a:lnSpc>
                  <a:spcPct val="200000"/>
                </a:lnSpc>
              </a:pPr>
              <a:r>
                <a:rPr lang="zh-CN" altLang="en-US" sz="28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蝌蚪 池  中 游 得 欢，蜘 蛛 房  前 结 网 忙。</a:t>
              </a:r>
              <a:endParaRPr lang="zh-CN" altLang="en-US" sz="28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897990" y="643529"/>
              <a:ext cx="7993238" cy="200371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hangingPunct="1">
                <a:lnSpc>
                  <a:spcPts val="6700"/>
                </a:lnSpc>
                <a:defRPr/>
              </a:pPr>
              <a:r>
                <a:rPr lang="en-US" altLang="zh-CN" sz="2000" b="1" dirty="0" err="1">
                  <a:latin typeface="+mn-ea"/>
                  <a:ea typeface="+mn-ea"/>
                </a:rPr>
                <a:t>qīnɡ</a:t>
              </a:r>
              <a:r>
                <a:rPr lang="zh-CN" altLang="en-US" sz="2000" b="1" dirty="0">
                  <a:latin typeface="+mn-ea"/>
                  <a:ea typeface="+mn-ea"/>
                </a:rPr>
                <a:t> </a:t>
              </a:r>
              <a:r>
                <a:rPr lang="en-US" altLang="zh-CN" sz="2000" b="1" dirty="0" err="1">
                  <a:latin typeface="+mn-ea"/>
                  <a:ea typeface="+mn-ea"/>
                </a:rPr>
                <a:t>tínɡ</a:t>
              </a:r>
              <a:r>
                <a:rPr lang="zh-CN" altLang="en-US" sz="2000" b="1" dirty="0">
                  <a:latin typeface="+mn-ea"/>
                  <a:ea typeface="+mn-ea"/>
                </a:rPr>
                <a:t> </a:t>
              </a:r>
              <a:r>
                <a:rPr lang="en-US" altLang="zh-CN" sz="2000" b="1" dirty="0" err="1">
                  <a:latin typeface="+mn-ea"/>
                  <a:ea typeface="+mn-ea"/>
                </a:rPr>
                <a:t>bàn</a:t>
              </a:r>
              <a:r>
                <a:rPr lang="zh-CN" altLang="en-US" sz="2000" b="1" dirty="0">
                  <a:latin typeface="+mn-ea"/>
                  <a:ea typeface="+mn-ea"/>
                </a:rPr>
                <a:t> </a:t>
              </a:r>
              <a:r>
                <a:rPr lang="en-US" altLang="zh-CN" sz="2000" b="1" dirty="0" err="1">
                  <a:latin typeface="+mn-ea"/>
                  <a:ea typeface="+mn-ea"/>
                </a:rPr>
                <a:t>kōnɡ</a:t>
              </a:r>
              <a:r>
                <a:rPr lang="zh-CN" altLang="en-US" sz="2000" b="1" dirty="0">
                  <a:latin typeface="+mn-ea"/>
                  <a:ea typeface="+mn-ea"/>
                </a:rPr>
                <a:t> </a:t>
              </a:r>
              <a:r>
                <a:rPr lang="en-US" altLang="zh-CN" sz="2000" b="1" dirty="0" err="1">
                  <a:latin typeface="+mn-ea"/>
                  <a:ea typeface="+mn-ea"/>
                </a:rPr>
                <a:t>zhǎn</a:t>
              </a:r>
              <a:r>
                <a:rPr lang="zh-CN" altLang="en-US" sz="2000" b="1" dirty="0">
                  <a:latin typeface="+mn-ea"/>
                  <a:ea typeface="+mn-ea"/>
                </a:rPr>
                <a:t> </a:t>
              </a:r>
              <a:r>
                <a:rPr lang="en-US" altLang="zh-CN" sz="2000" b="1" dirty="0" err="1">
                  <a:latin typeface="+mn-ea"/>
                  <a:ea typeface="+mn-ea"/>
                </a:rPr>
                <a:t>chì</a:t>
              </a:r>
              <a:r>
                <a:rPr lang="zh-CN" altLang="en-US" sz="2000" b="1" dirty="0">
                  <a:latin typeface="+mn-ea"/>
                  <a:ea typeface="+mn-ea"/>
                </a:rPr>
                <a:t> </a:t>
              </a:r>
              <a:r>
                <a:rPr lang="en-US" altLang="zh-CN" sz="2000" b="1" dirty="0" err="1">
                  <a:latin typeface="+mn-ea"/>
                  <a:ea typeface="+mn-ea"/>
                </a:rPr>
                <a:t>fēi</a:t>
              </a:r>
              <a:r>
                <a:rPr lang="zh-CN" altLang="en-US" sz="2000" b="1" dirty="0">
                  <a:latin typeface="+mn-ea"/>
                  <a:ea typeface="+mn-ea"/>
                </a:rPr>
                <a:t>   </a:t>
              </a:r>
              <a:r>
                <a:rPr lang="en-US" altLang="zh-CN" sz="2000" b="1" dirty="0" err="1">
                  <a:latin typeface="+mn-ea"/>
                  <a:ea typeface="+mn-ea"/>
                </a:rPr>
                <a:t>hú</a:t>
              </a:r>
              <a:r>
                <a:rPr lang="zh-CN" altLang="en-US" sz="2000" b="1" dirty="0">
                  <a:latin typeface="+mn-ea"/>
                  <a:ea typeface="+mn-ea"/>
                </a:rPr>
                <a:t> </a:t>
              </a:r>
              <a:r>
                <a:rPr lang="en-US" altLang="zh-CN" sz="2000" b="1" dirty="0" err="1">
                  <a:latin typeface="+mn-ea"/>
                  <a:ea typeface="+mn-ea"/>
                </a:rPr>
                <a:t>dié</a:t>
              </a:r>
              <a:r>
                <a:rPr lang="zh-CN" altLang="en-US" sz="2000" b="1" dirty="0">
                  <a:latin typeface="+mn-ea"/>
                  <a:ea typeface="+mn-ea"/>
                </a:rPr>
                <a:t> </a:t>
              </a:r>
              <a:r>
                <a:rPr lang="en-US" altLang="zh-CN" sz="2000" b="1" dirty="0" err="1">
                  <a:latin typeface="+mn-ea"/>
                  <a:ea typeface="+mn-ea"/>
                </a:rPr>
                <a:t>huā</a:t>
              </a:r>
              <a:r>
                <a:rPr lang="zh-CN" altLang="en-US" sz="2000" b="1" dirty="0">
                  <a:latin typeface="+mn-ea"/>
                  <a:ea typeface="+mn-ea"/>
                </a:rPr>
                <a:t> </a:t>
              </a:r>
              <a:r>
                <a:rPr lang="en-US" altLang="zh-CN" sz="2000" b="1" dirty="0" err="1">
                  <a:latin typeface="+mn-ea"/>
                  <a:ea typeface="+mn-ea"/>
                </a:rPr>
                <a:t>jiān</a:t>
              </a:r>
              <a:r>
                <a:rPr lang="zh-CN" altLang="en-US" sz="2000" b="1" dirty="0">
                  <a:latin typeface="+mn-ea"/>
                  <a:ea typeface="+mn-ea"/>
                </a:rPr>
                <a:t> </a:t>
              </a:r>
              <a:r>
                <a:rPr lang="en-US" altLang="zh-CN" sz="2000" b="1" dirty="0" err="1">
                  <a:latin typeface="+mn-ea"/>
                  <a:ea typeface="+mn-ea"/>
                </a:rPr>
                <a:t>zhuō</a:t>
              </a:r>
              <a:r>
                <a:rPr lang="zh-CN" altLang="en-US" sz="2000" b="1" dirty="0">
                  <a:latin typeface="+mn-ea"/>
                  <a:ea typeface="+mn-ea"/>
                </a:rPr>
                <a:t> </a:t>
              </a:r>
              <a:r>
                <a:rPr lang="en-US" altLang="zh-CN" sz="2000" b="1" dirty="0" err="1">
                  <a:latin typeface="+mn-ea"/>
                  <a:ea typeface="+mn-ea"/>
                </a:rPr>
                <a:t>mí</a:t>
              </a:r>
              <a:r>
                <a:rPr lang="zh-CN" altLang="en-US" sz="2000" b="1" dirty="0">
                  <a:latin typeface="+mn-ea"/>
                  <a:ea typeface="+mn-ea"/>
                </a:rPr>
                <a:t> </a:t>
              </a:r>
              <a:r>
                <a:rPr lang="en-US" altLang="zh-CN" sz="2000" b="1" dirty="0" err="1">
                  <a:latin typeface="+mn-ea"/>
                  <a:ea typeface="+mn-ea"/>
                </a:rPr>
                <a:t>cánɡ</a:t>
              </a:r>
              <a:endParaRPr lang="en-US" altLang="zh-CN" sz="2000" b="1" dirty="0">
                <a:latin typeface="+mn-ea"/>
                <a:ea typeface="+mn-ea"/>
              </a:endParaRPr>
            </a:p>
            <a:p>
              <a:pPr eaLnBrk="1" hangingPunct="1">
                <a:lnSpc>
                  <a:spcPts val="6700"/>
                </a:lnSpc>
                <a:defRPr/>
              </a:pPr>
              <a:r>
                <a:rPr lang="en-US" altLang="zh-CN" sz="2000" b="1" dirty="0" err="1">
                  <a:latin typeface="+mn-ea"/>
                  <a:ea typeface="+mn-ea"/>
                </a:rPr>
                <a:t>qiū</a:t>
              </a:r>
              <a:r>
                <a:rPr lang="zh-CN" altLang="en-US" sz="2000" b="1" dirty="0">
                  <a:latin typeface="+mn-ea"/>
                  <a:ea typeface="+mn-ea"/>
                </a:rPr>
                <a:t> </a:t>
              </a:r>
              <a:r>
                <a:rPr lang="en-US" altLang="zh-CN" sz="2000" b="1" dirty="0" err="1">
                  <a:latin typeface="+mn-ea"/>
                  <a:ea typeface="+mn-ea"/>
                </a:rPr>
                <a:t>yǐn</a:t>
              </a:r>
              <a:r>
                <a:rPr lang="zh-CN" altLang="en-US" sz="2000" b="1" dirty="0">
                  <a:latin typeface="+mn-ea"/>
                  <a:ea typeface="+mn-ea"/>
                </a:rPr>
                <a:t> </a:t>
              </a:r>
              <a:r>
                <a:rPr lang="en-US" altLang="zh-CN" sz="2000" b="1" dirty="0" err="1">
                  <a:latin typeface="+mn-ea"/>
                  <a:ea typeface="+mn-ea"/>
                </a:rPr>
                <a:t>tǔ</a:t>
              </a:r>
              <a:r>
                <a:rPr lang="zh-CN" altLang="en-US" sz="2000" b="1" dirty="0">
                  <a:latin typeface="+mn-ea"/>
                  <a:ea typeface="+mn-ea"/>
                </a:rPr>
                <a:t> </a:t>
              </a:r>
              <a:r>
                <a:rPr lang="en-US" altLang="zh-CN" sz="2000" b="1" dirty="0" err="1">
                  <a:latin typeface="+mn-ea"/>
                  <a:ea typeface="+mn-ea"/>
                </a:rPr>
                <a:t>lǐ</a:t>
              </a:r>
              <a:r>
                <a:rPr lang="zh-CN" altLang="en-US" sz="2000" b="1" dirty="0">
                  <a:latin typeface="+mn-ea"/>
                  <a:ea typeface="+mn-ea"/>
                </a:rPr>
                <a:t> </a:t>
              </a:r>
              <a:r>
                <a:rPr lang="en-US" altLang="zh-CN" sz="2000" b="1" dirty="0" err="1">
                  <a:latin typeface="+mn-ea"/>
                  <a:ea typeface="+mn-ea"/>
                </a:rPr>
                <a:t>zào</a:t>
              </a:r>
              <a:r>
                <a:rPr lang="zh-CN" altLang="en-US" sz="2000" b="1" dirty="0">
                  <a:latin typeface="+mn-ea"/>
                  <a:ea typeface="+mn-ea"/>
                </a:rPr>
                <a:t> </a:t>
              </a:r>
              <a:r>
                <a:rPr lang="en-US" altLang="zh-CN" sz="2000" b="1" dirty="0" err="1">
                  <a:latin typeface="+mn-ea"/>
                  <a:ea typeface="+mn-ea"/>
                </a:rPr>
                <a:t>ɡōnɡ</a:t>
              </a:r>
              <a:r>
                <a:rPr lang="zh-CN" altLang="en-US" sz="2000" b="1" dirty="0">
                  <a:latin typeface="+mn-ea"/>
                  <a:ea typeface="+mn-ea"/>
                </a:rPr>
                <a:t> </a:t>
              </a:r>
              <a:r>
                <a:rPr lang="en-US" altLang="zh-CN" sz="2000" b="1" dirty="0" err="1">
                  <a:latin typeface="+mn-ea"/>
                  <a:ea typeface="+mn-ea"/>
                </a:rPr>
                <a:t>diàn</a:t>
              </a:r>
              <a:r>
                <a:rPr lang="zh-CN" altLang="en-US" sz="2000" b="1" dirty="0">
                  <a:latin typeface="+mn-ea"/>
                  <a:ea typeface="+mn-ea"/>
                </a:rPr>
                <a:t>   </a:t>
              </a:r>
              <a:r>
                <a:rPr lang="en-US" altLang="zh-CN" sz="2000" b="1" dirty="0" err="1">
                  <a:latin typeface="+mn-ea"/>
                  <a:ea typeface="+mn-ea"/>
                </a:rPr>
                <a:t>mǎ</a:t>
              </a:r>
              <a:r>
                <a:rPr lang="zh-CN" altLang="en-US" sz="2000" b="1" dirty="0">
                  <a:latin typeface="+mn-ea"/>
                  <a:ea typeface="+mn-ea"/>
                </a:rPr>
                <a:t> </a:t>
              </a:r>
              <a:r>
                <a:rPr lang="en-US" altLang="zh-CN" sz="2000" b="1" dirty="0" err="1">
                  <a:latin typeface="+mn-ea"/>
                  <a:ea typeface="+mn-ea"/>
                </a:rPr>
                <a:t>yǐ</a:t>
              </a:r>
              <a:r>
                <a:rPr lang="zh-CN" altLang="en-US" sz="2000" b="1" dirty="0">
                  <a:latin typeface="+mn-ea"/>
                  <a:ea typeface="+mn-ea"/>
                </a:rPr>
                <a:t> </a:t>
              </a:r>
              <a:r>
                <a:rPr lang="en-US" altLang="zh-CN" sz="2000" b="1" dirty="0" err="1">
                  <a:latin typeface="+mn-ea"/>
                  <a:ea typeface="+mn-ea"/>
                </a:rPr>
                <a:t>dì</a:t>
              </a:r>
              <a:r>
                <a:rPr lang="zh-CN" altLang="en-US" sz="2000" b="1" dirty="0">
                  <a:latin typeface="+mn-ea"/>
                  <a:ea typeface="+mn-ea"/>
                </a:rPr>
                <a:t> </a:t>
              </a:r>
              <a:r>
                <a:rPr lang="en-US" altLang="zh-CN" sz="2000" b="1" dirty="0" err="1">
                  <a:latin typeface="+mn-ea"/>
                  <a:ea typeface="+mn-ea"/>
                </a:rPr>
                <a:t>shànɡ</a:t>
              </a:r>
              <a:r>
                <a:rPr lang="zh-CN" altLang="en-US" sz="2000" b="1" dirty="0">
                  <a:latin typeface="+mn-ea"/>
                  <a:ea typeface="+mn-ea"/>
                </a:rPr>
                <a:t> </a:t>
              </a:r>
              <a:r>
                <a:rPr lang="en-US" altLang="zh-CN" sz="2000" b="1" dirty="0" err="1">
                  <a:latin typeface="+mn-ea"/>
                  <a:ea typeface="+mn-ea"/>
                </a:rPr>
                <a:t>yùn</a:t>
              </a:r>
              <a:r>
                <a:rPr lang="zh-CN" altLang="en-US" sz="2000" b="1" dirty="0">
                  <a:latin typeface="+mn-ea"/>
                  <a:ea typeface="+mn-ea"/>
                </a:rPr>
                <a:t> </a:t>
              </a:r>
              <a:r>
                <a:rPr lang="en-US" altLang="zh-CN" sz="2000" b="1" dirty="0" err="1">
                  <a:latin typeface="+mn-ea"/>
                  <a:ea typeface="+mn-ea"/>
                </a:rPr>
                <a:t>shí</a:t>
              </a:r>
              <a:r>
                <a:rPr lang="en-US" altLang="zh-CN" sz="2000" b="1" dirty="0">
                  <a:latin typeface="+mn-ea"/>
                  <a:ea typeface="+mn-ea"/>
                </a:rPr>
                <a:t> </a:t>
              </a:r>
              <a:r>
                <a:rPr lang="en-US" altLang="zh-CN" sz="2000" b="1" dirty="0" err="1">
                  <a:latin typeface="+mn-ea"/>
                  <a:ea typeface="+mn-ea"/>
                </a:rPr>
                <a:t>liánɡ</a:t>
              </a:r>
              <a:endParaRPr lang="en-US" altLang="zh-CN" sz="2000" b="1" dirty="0">
                <a:latin typeface="+mn-ea"/>
                <a:ea typeface="+mn-ea"/>
              </a:endParaRPr>
            </a:p>
            <a:p>
              <a:pPr eaLnBrk="1" hangingPunct="1">
                <a:lnSpc>
                  <a:spcPts val="6700"/>
                </a:lnSpc>
                <a:defRPr/>
              </a:pPr>
              <a:r>
                <a:rPr lang="en-US" altLang="zh-CN" sz="2000" b="1" dirty="0" err="1">
                  <a:latin typeface="+mn-ea"/>
                  <a:ea typeface="+mn-ea"/>
                </a:rPr>
                <a:t>kē</a:t>
              </a:r>
              <a:r>
                <a:rPr lang="zh-CN" altLang="en-US" sz="2000" b="1" dirty="0">
                  <a:latin typeface="+mn-ea"/>
                  <a:ea typeface="+mn-ea"/>
                </a:rPr>
                <a:t> </a:t>
              </a:r>
              <a:r>
                <a:rPr lang="en-US" altLang="zh-CN" sz="2000" b="1" dirty="0" err="1">
                  <a:latin typeface="+mn-ea"/>
                  <a:ea typeface="+mn-ea"/>
                </a:rPr>
                <a:t>dǒu</a:t>
              </a:r>
              <a:r>
                <a:rPr lang="zh-CN" altLang="en-US" sz="2000" b="1" dirty="0">
                  <a:latin typeface="+mn-ea"/>
                  <a:ea typeface="+mn-ea"/>
                </a:rPr>
                <a:t> </a:t>
              </a:r>
              <a:r>
                <a:rPr lang="en-US" altLang="zh-CN" sz="2000" b="1" dirty="0" err="1">
                  <a:latin typeface="+mn-ea"/>
                  <a:ea typeface="+mn-ea"/>
                </a:rPr>
                <a:t>chí</a:t>
              </a:r>
              <a:r>
                <a:rPr lang="zh-CN" altLang="en-US" sz="2000" b="1" dirty="0">
                  <a:latin typeface="+mn-ea"/>
                  <a:ea typeface="+mn-ea"/>
                </a:rPr>
                <a:t> </a:t>
              </a:r>
              <a:r>
                <a:rPr lang="en-US" altLang="zh-CN" sz="2000" b="1" dirty="0" err="1">
                  <a:latin typeface="+mn-ea"/>
                  <a:ea typeface="+mn-ea"/>
                </a:rPr>
                <a:t>zhōnɡ</a:t>
              </a:r>
              <a:r>
                <a:rPr lang="zh-CN" altLang="en-US" sz="2000" b="1" dirty="0">
                  <a:latin typeface="+mn-ea"/>
                  <a:ea typeface="+mn-ea"/>
                </a:rPr>
                <a:t> </a:t>
              </a:r>
              <a:r>
                <a:rPr lang="en-US" altLang="zh-CN" sz="2000" b="1" dirty="0" err="1">
                  <a:latin typeface="+mn-ea"/>
                  <a:ea typeface="+mn-ea"/>
                </a:rPr>
                <a:t>yóu</a:t>
              </a:r>
              <a:r>
                <a:rPr lang="zh-CN" altLang="en-US" sz="2000" b="1" dirty="0">
                  <a:latin typeface="+mn-ea"/>
                  <a:ea typeface="+mn-ea"/>
                </a:rPr>
                <a:t> </a:t>
              </a:r>
              <a:r>
                <a:rPr lang="en-US" altLang="zh-CN" sz="2000" b="1" dirty="0">
                  <a:latin typeface="+mn-ea"/>
                  <a:ea typeface="+mn-ea"/>
                </a:rPr>
                <a:t>de</a:t>
              </a:r>
              <a:r>
                <a:rPr lang="zh-CN" altLang="en-US" sz="2000" b="1" dirty="0">
                  <a:latin typeface="+mn-ea"/>
                  <a:ea typeface="+mn-ea"/>
                </a:rPr>
                <a:t> </a:t>
              </a:r>
              <a:r>
                <a:rPr lang="en-US" altLang="zh-CN" sz="2000" b="1" dirty="0" err="1">
                  <a:latin typeface="+mn-ea"/>
                  <a:ea typeface="+mn-ea"/>
                </a:rPr>
                <a:t>huān</a:t>
              </a:r>
              <a:r>
                <a:rPr lang="zh-CN" altLang="en-US" sz="2000" b="1" dirty="0">
                  <a:latin typeface="+mn-ea"/>
                  <a:ea typeface="+mn-ea"/>
                </a:rPr>
                <a:t>  </a:t>
              </a:r>
              <a:r>
                <a:rPr lang="en-US" altLang="zh-CN" sz="2000" b="1" dirty="0" err="1">
                  <a:latin typeface="+mn-ea"/>
                  <a:ea typeface="+mn-ea"/>
                </a:rPr>
                <a:t>zhī</a:t>
              </a:r>
              <a:r>
                <a:rPr lang="zh-CN" altLang="en-US" sz="2000" b="1" dirty="0">
                  <a:latin typeface="+mn-ea"/>
                  <a:ea typeface="+mn-ea"/>
                </a:rPr>
                <a:t> </a:t>
              </a:r>
              <a:r>
                <a:rPr lang="en-US" altLang="zh-CN" sz="2000" b="1" dirty="0" err="1">
                  <a:latin typeface="+mn-ea"/>
                  <a:ea typeface="+mn-ea"/>
                </a:rPr>
                <a:t>zhū</a:t>
              </a:r>
              <a:r>
                <a:rPr lang="zh-CN" altLang="en-US" sz="2000" b="1" dirty="0">
                  <a:latin typeface="+mn-ea"/>
                  <a:ea typeface="+mn-ea"/>
                </a:rPr>
                <a:t> </a:t>
              </a:r>
              <a:r>
                <a:rPr lang="en-US" altLang="zh-CN" sz="2000" b="1" dirty="0" err="1">
                  <a:latin typeface="+mn-ea"/>
                  <a:ea typeface="+mn-ea"/>
                </a:rPr>
                <a:t>fánɡ</a:t>
              </a:r>
              <a:r>
                <a:rPr lang="zh-CN" altLang="en-US" sz="2000" b="1" dirty="0">
                  <a:latin typeface="+mn-ea"/>
                  <a:ea typeface="+mn-ea"/>
                </a:rPr>
                <a:t> </a:t>
              </a:r>
              <a:r>
                <a:rPr lang="en-US" altLang="zh-CN" sz="2000" b="1" dirty="0" err="1">
                  <a:latin typeface="+mn-ea"/>
                  <a:ea typeface="+mn-ea"/>
                </a:rPr>
                <a:t>qián</a:t>
              </a:r>
              <a:r>
                <a:rPr lang="zh-CN" altLang="en-US" sz="2000" b="1" dirty="0">
                  <a:latin typeface="+mn-ea"/>
                  <a:ea typeface="+mn-ea"/>
                </a:rPr>
                <a:t> </a:t>
              </a:r>
              <a:r>
                <a:rPr lang="en-US" altLang="zh-CN" sz="2000" b="1" dirty="0" err="1">
                  <a:latin typeface="+mn-ea"/>
                  <a:ea typeface="+mn-ea"/>
                </a:rPr>
                <a:t>jié</a:t>
              </a:r>
              <a:r>
                <a:rPr lang="zh-CN" altLang="en-US" sz="2000" b="1" dirty="0">
                  <a:latin typeface="+mn-ea"/>
                  <a:ea typeface="+mn-ea"/>
                </a:rPr>
                <a:t> </a:t>
              </a:r>
              <a:r>
                <a:rPr lang="en-US" altLang="zh-CN" sz="2000" b="1" dirty="0" err="1">
                  <a:latin typeface="+mn-ea"/>
                  <a:ea typeface="+mn-ea"/>
                </a:rPr>
                <a:t>wǎnɡ</a:t>
              </a:r>
              <a:r>
                <a:rPr lang="zh-CN" altLang="en-US" sz="2000" b="1" dirty="0">
                  <a:latin typeface="+mn-ea"/>
                  <a:ea typeface="+mn-ea"/>
                </a:rPr>
                <a:t> </a:t>
              </a:r>
              <a:r>
                <a:rPr lang="en-US" altLang="zh-CN" sz="2000" b="1" dirty="0" err="1">
                  <a:latin typeface="+mn-ea"/>
                  <a:ea typeface="+mn-ea"/>
                </a:rPr>
                <a:t>mánɡ</a:t>
              </a:r>
              <a:endParaRPr lang="zh-CN" altLang="en-US" sz="2000" b="1" dirty="0">
                <a:latin typeface="+mn-ea"/>
                <a:ea typeface="+mn-ea"/>
              </a:endParaRPr>
            </a:p>
          </p:txBody>
        </p:sp>
      </p:grpSp>
      <p:grpSp>
        <p:nvGrpSpPr>
          <p:cNvPr id="38916" name="组合 7"/>
          <p:cNvGrpSpPr/>
          <p:nvPr/>
        </p:nvGrpSpPr>
        <p:grpSpPr bwMode="auto">
          <a:xfrm>
            <a:off x="179388" y="112713"/>
            <a:ext cx="2927350" cy="1336675"/>
            <a:chOff x="179512" y="84330"/>
            <a:chExt cx="2927161" cy="1002532"/>
          </a:xfrm>
        </p:grpSpPr>
        <p:grpSp>
          <p:nvGrpSpPr>
            <p:cNvPr id="38918" name="组合 3"/>
            <p:cNvGrpSpPr/>
            <p:nvPr/>
          </p:nvGrpSpPr>
          <p:grpSpPr bwMode="auto">
            <a:xfrm>
              <a:off x="885872" y="483518"/>
              <a:ext cx="2220801" cy="544595"/>
              <a:chOff x="1610558" y="939497"/>
              <a:chExt cx="2221001" cy="659622"/>
            </a:xfrm>
          </p:grpSpPr>
          <p:pic>
            <p:nvPicPr>
              <p:cNvPr id="38920" name="图片 1"/>
              <p:cNvPicPr>
                <a:picLocks noChangeAspect="1"/>
              </p:cNvPicPr>
              <p:nvPr/>
            </p:nvPicPr>
            <p:blipFill>
              <a:blip r:embed="rId1">
                <a:clrChange>
                  <a:clrFrom>
                    <a:srgbClr val="FFFEFD"/>
                  </a:clrFrom>
                  <a:clrTo>
                    <a:srgbClr val="FFFEFD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43398" y="991683"/>
                <a:ext cx="2088161" cy="607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8921" name="文本框 2"/>
              <p:cNvSpPr txBox="1">
                <a:spLocks noChangeArrowheads="1"/>
              </p:cNvSpPr>
              <p:nvPr/>
            </p:nvSpPr>
            <p:spPr bwMode="auto">
              <a:xfrm>
                <a:off x="1610558" y="939497"/>
                <a:ext cx="1927143" cy="4749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2800" b="1">
                    <a:solidFill>
                      <a:srgbClr val="0070C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整体感知</a:t>
                </a:r>
                <a:endParaRPr lang="zh-CN" altLang="en-US" sz="2800" b="1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pic>
          <p:nvPicPr>
            <p:cNvPr id="38919" name="Picture 8" descr="F:\外部文件\状元矢量无对联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84330"/>
              <a:ext cx="991131" cy="10025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8917" name="Picture 13" descr="图片3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25" y="674688"/>
            <a:ext cx="1295400" cy="120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611188" y="1316038"/>
            <a:ext cx="7964487" cy="121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    正确、流利地朗读课文，想一想课文：一共讲了几种小动物？它们在夏天各有什么样的活动？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9939" name="组合 6"/>
          <p:cNvGrpSpPr/>
          <p:nvPr/>
        </p:nvGrpSpPr>
        <p:grpSpPr bwMode="auto">
          <a:xfrm>
            <a:off x="179388" y="112713"/>
            <a:ext cx="2927350" cy="1336675"/>
            <a:chOff x="179512" y="84330"/>
            <a:chExt cx="2927161" cy="1002532"/>
          </a:xfrm>
        </p:grpSpPr>
        <p:grpSp>
          <p:nvGrpSpPr>
            <p:cNvPr id="39941" name="组合 3"/>
            <p:cNvGrpSpPr/>
            <p:nvPr/>
          </p:nvGrpSpPr>
          <p:grpSpPr bwMode="auto">
            <a:xfrm>
              <a:off x="885872" y="483518"/>
              <a:ext cx="2220801" cy="544595"/>
              <a:chOff x="1610558" y="939497"/>
              <a:chExt cx="2221001" cy="659622"/>
            </a:xfrm>
          </p:grpSpPr>
          <p:pic>
            <p:nvPicPr>
              <p:cNvPr id="39943" name="图片 1"/>
              <p:cNvPicPr>
                <a:picLocks noChangeAspect="1"/>
              </p:cNvPicPr>
              <p:nvPr/>
            </p:nvPicPr>
            <p:blipFill>
              <a:blip r:embed="rId1">
                <a:clrChange>
                  <a:clrFrom>
                    <a:srgbClr val="FFFEFD"/>
                  </a:clrFrom>
                  <a:clrTo>
                    <a:srgbClr val="FFFEFD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43398" y="991683"/>
                <a:ext cx="2088161" cy="607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9944" name="文本框 2"/>
              <p:cNvSpPr txBox="1">
                <a:spLocks noChangeArrowheads="1"/>
              </p:cNvSpPr>
              <p:nvPr/>
            </p:nvSpPr>
            <p:spPr bwMode="auto">
              <a:xfrm>
                <a:off x="1610558" y="939497"/>
                <a:ext cx="1927143" cy="4749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2800" b="1">
                    <a:solidFill>
                      <a:srgbClr val="0070C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课文解读</a:t>
                </a:r>
                <a:endParaRPr lang="zh-CN" altLang="en-US" sz="2800" b="1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pic>
          <p:nvPicPr>
            <p:cNvPr id="39942" name="Picture 8" descr="F:\外部文件\状元矢量无对联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84330"/>
              <a:ext cx="991131" cy="10025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58370" name="Picture 2" descr="C:\Users\Administrator.PC-20160920KSGF\Desktop\识字5 动物儿歌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3046413"/>
            <a:ext cx="7129463" cy="343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矩形 4"/>
          <p:cNvSpPr>
            <a:spLocks noChangeArrowheads="1"/>
          </p:cNvSpPr>
          <p:nvPr/>
        </p:nvSpPr>
        <p:spPr bwMode="auto">
          <a:xfrm>
            <a:off x="1403350" y="627063"/>
            <a:ext cx="6161088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>
              <a:lnSpc>
                <a:spcPct val="150000"/>
              </a:lnSpc>
            </a:pP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蜻蜓半空展翅飞</a:t>
            </a:r>
            <a:endParaRPr lang="en-US" altLang="zh-CN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5612" name="Picture 12" descr="E:\文件中转站\课题图\RJ79 副本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1561" y="1825580"/>
            <a:ext cx="4758747" cy="45121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13" name="Picture 13" descr="E:\文件中转站\课题图\蜻蜓 副本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2084388"/>
            <a:ext cx="2703513" cy="267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25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2000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矩形 4"/>
          <p:cNvSpPr>
            <a:spLocks noChangeArrowheads="1"/>
          </p:cNvSpPr>
          <p:nvPr/>
        </p:nvSpPr>
        <p:spPr bwMode="auto">
          <a:xfrm>
            <a:off x="985838" y="741363"/>
            <a:ext cx="1016000" cy="535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pPr algn="ctr" eaLnBrk="1" hangingPunct="1">
              <a:lnSpc>
                <a:spcPct val="150000"/>
              </a:lnSpc>
            </a:pP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蝴蝶花间捉迷藏</a:t>
            </a:r>
            <a:endParaRPr lang="en-US" altLang="zh-CN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1202" name="Picture 2" descr="E:\文件中转站\课题图\RJ80 副本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21347601">
            <a:off x="2534715" y="785416"/>
            <a:ext cx="4970793" cy="47132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矩形 4"/>
          <p:cNvSpPr>
            <a:spLocks noChangeArrowheads="1"/>
          </p:cNvSpPr>
          <p:nvPr/>
        </p:nvSpPr>
        <p:spPr bwMode="auto">
          <a:xfrm>
            <a:off x="1074738" y="862013"/>
            <a:ext cx="7056437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>
              <a:lnSpc>
                <a:spcPct val="150000"/>
              </a:lnSpc>
            </a:pP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蜻蜓半空展翅飞，蝴蝶花间捉迷藏。</a:t>
            </a:r>
            <a:endParaRPr lang="en-US" altLang="zh-CN" sz="32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628650" y="3657600"/>
            <a:ext cx="7831138" cy="177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“半空”是蜻蜓飞行的乐园，“花间”是蝴蝶的舞台，“捉迷藏”运用了拟人的手法，表现了蝴蝶在花丛中的自由自在。</a:t>
            </a:r>
            <a:endParaRPr lang="zh-CN" altLang="en-US" sz="2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628650" y="2005013"/>
            <a:ext cx="7820025" cy="121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    蜻蜓在哪里“展翅飞”？蝴蝶又在哪里“捉迷藏”？这一句用了什么修辞手法？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051050" y="3500438"/>
            <a:ext cx="735013" cy="24130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kern="0" dirty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             PPT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rPr>
              <a:t>素材：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  <a:endParaRPr lang="en-US" altLang="zh-CN" sz="100" kern="0" dirty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kern="0" dirty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rPr>
              <a:t>背景：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             PPT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rPr>
              <a:t>图表：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  <a:endParaRPr lang="en-US" altLang="zh-CN" sz="100" kern="0" dirty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kern="0" dirty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             PPT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  <a:endParaRPr lang="en-US" altLang="zh-CN" sz="100" kern="0" dirty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" kern="0" dirty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rPr>
              <a:t>资料下载：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rPr>
              <a:t>www.1ppt.com/ziliao/                   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rPr>
              <a:t>范文下载：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rPr>
              <a:t>www.1ppt.com/fanwen/             </a:t>
            </a:r>
            <a:endParaRPr lang="en-US" altLang="zh-CN" sz="100" kern="0" dirty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" kern="0" dirty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rPr>
              <a:t>试卷下载：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rPr>
              <a:t>www.1ppt.com/shiti/                     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rPr>
              <a:t>教案下载：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rPr>
              <a:t>www.1ppt.com/jiaoan/               </a:t>
            </a:r>
            <a:endParaRPr lang="en-US" altLang="zh-CN" sz="100" kern="0" dirty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kern="0" dirty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rPr>
              <a:t>论坛：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rPr>
              <a:t>www.1ppt.cn                                     PPT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rPr>
              <a:t>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rPr>
              <a:t>www.1ppt.com/kejian/ </a:t>
            </a:r>
            <a:endParaRPr lang="en-US" altLang="zh-CN" sz="100" kern="0" dirty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" kern="0" dirty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rPr>
              <a:t>语文课件：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rPr>
              <a:t>www.1ppt.com/kejian/yuwen/    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rPr>
              <a:t>数学课件：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rPr>
              <a:t>www.1ppt.com/kejian/shuxue/ </a:t>
            </a:r>
            <a:endParaRPr lang="en-US" altLang="zh-CN" sz="100" kern="0" dirty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" kern="0" dirty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rPr>
              <a:t>英语课件：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rPr>
              <a:t>www.1ppt.com/kejian/yingyu/    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rPr>
              <a:t>美术课件：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rPr>
              <a:t>www.1ppt.com/kejian/meishu/ </a:t>
            </a:r>
            <a:endParaRPr lang="en-US" altLang="zh-CN" sz="100" kern="0" dirty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" kern="0" dirty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rPr>
              <a:t>科学课件：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rPr>
              <a:t>www.1ppt.com/kejian/kexue/     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rPr>
              <a:t>物理课件：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rPr>
              <a:t>www.1ppt.com/kejian/wuli/ </a:t>
            </a:r>
            <a:endParaRPr lang="en-US" altLang="zh-CN" sz="100" kern="0" dirty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" kern="0" dirty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rPr>
              <a:t>化学课件：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rPr>
              <a:t>www.1ppt.com/kejian/huaxue/  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rPr>
              <a:t>生物课件：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rPr>
              <a:t>www.1ppt.com/kejian/shengwu/ </a:t>
            </a:r>
            <a:endParaRPr lang="en-US" altLang="zh-CN" sz="100" kern="0" dirty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" kern="0" dirty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rPr>
              <a:t>地理课件：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rPr>
              <a:t>www.1ppt.com/kejian/dili/          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rPr>
              <a:t>历史课件：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rPr>
              <a:t>www.1ppt.com/kejian/lishi/        </a:t>
            </a:r>
            <a:endParaRPr lang="en-US" altLang="zh-CN" sz="100" kern="0" dirty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468313" y="1123950"/>
            <a:ext cx="8135937" cy="121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b="1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害虫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  危害人类生产或破坏人们生活、危害人们健康的昆虫。如：苍蝇、蚊子等。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4" name="Picture 10" descr="E:\文件中转站\课题图\苍蝇 副本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42988" y="2887663"/>
            <a:ext cx="3059112" cy="306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0" name="Picture 4" descr="E:\文件中转站\课题图\续95 副本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35488" y="2887663"/>
            <a:ext cx="3060700" cy="306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矩形 4"/>
          <p:cNvSpPr>
            <a:spLocks noChangeArrowheads="1"/>
          </p:cNvSpPr>
          <p:nvPr/>
        </p:nvSpPr>
        <p:spPr bwMode="auto">
          <a:xfrm>
            <a:off x="1187450" y="723900"/>
            <a:ext cx="1016000" cy="547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pPr algn="ctr" eaLnBrk="1" hangingPunct="1">
              <a:lnSpc>
                <a:spcPct val="150000"/>
              </a:lnSpc>
            </a:pP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蚯蚓土里造宫殿</a:t>
            </a:r>
            <a:endParaRPr lang="en-US" altLang="zh-CN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3250" name="Picture 2" descr="E:\文件中转站\课题图\RJ81 副本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21232829">
            <a:off x="2786197" y="1318398"/>
            <a:ext cx="4518903" cy="42847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矩形 4"/>
          <p:cNvSpPr>
            <a:spLocks noChangeArrowheads="1"/>
          </p:cNvSpPr>
          <p:nvPr/>
        </p:nvSpPr>
        <p:spPr bwMode="auto">
          <a:xfrm>
            <a:off x="1403350" y="627063"/>
            <a:ext cx="6161088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>
              <a:lnSpc>
                <a:spcPct val="150000"/>
              </a:lnSpc>
            </a:pP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蚂蚁地上运食粮</a:t>
            </a:r>
            <a:endParaRPr lang="en-US" altLang="zh-CN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4274" name="Picture 2" descr="E:\文件中转站\课题图\RJ82 副本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892300"/>
            <a:ext cx="3900487" cy="3697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 descr="E:\文件中转站\课题图\RJ98 副本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4688" y="1892300"/>
            <a:ext cx="3903662" cy="3697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矩形 4"/>
          <p:cNvSpPr>
            <a:spLocks noChangeArrowheads="1"/>
          </p:cNvSpPr>
          <p:nvPr/>
        </p:nvSpPr>
        <p:spPr bwMode="auto">
          <a:xfrm>
            <a:off x="1187450" y="1220788"/>
            <a:ext cx="1016000" cy="489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pPr algn="ctr" eaLnBrk="1" hangingPunct="1">
              <a:lnSpc>
                <a:spcPct val="150000"/>
              </a:lnSpc>
            </a:pP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蝌蚪池中游得欢</a:t>
            </a:r>
            <a:endParaRPr lang="en-US" altLang="zh-CN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5298" name="Picture 2" descr="E:\文件中转站\课题图\RJ83 副本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254928">
            <a:off x="2672839" y="1438572"/>
            <a:ext cx="4688326" cy="44453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52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606425" y="2179638"/>
            <a:ext cx="7831138" cy="137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蝌蚪长大了会变成青蛙，专吃田里的害虫。</a:t>
            </a:r>
            <a:endParaRPr lang="zh-CN" altLang="en-US" sz="32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617538" y="1123950"/>
            <a:ext cx="7820025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    蝌蚪长大了会变成什么？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9395" name="Picture 3" descr="C:\Users\Administrator.PC-20160920KSGF\Pictures\青蛙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213" y="3333750"/>
            <a:ext cx="3230562" cy="306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93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9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9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矩形 4"/>
          <p:cNvSpPr>
            <a:spLocks noChangeArrowheads="1"/>
          </p:cNvSpPr>
          <p:nvPr/>
        </p:nvSpPr>
        <p:spPr bwMode="auto">
          <a:xfrm>
            <a:off x="1403350" y="627063"/>
            <a:ext cx="6161088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>
              <a:lnSpc>
                <a:spcPct val="150000"/>
              </a:lnSpc>
            </a:pP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蜘蛛房前结网忙</a:t>
            </a:r>
            <a:endParaRPr lang="en-US" altLang="zh-CN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6322" name="Picture 2" descr="E:\文件中转站\课题图\RJ84 副本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5675" y="1892300"/>
            <a:ext cx="4518025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矩形 4"/>
          <p:cNvSpPr>
            <a:spLocks noChangeArrowheads="1"/>
          </p:cNvSpPr>
          <p:nvPr/>
        </p:nvSpPr>
        <p:spPr bwMode="auto">
          <a:xfrm>
            <a:off x="1074738" y="1028700"/>
            <a:ext cx="705643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>
              <a:lnSpc>
                <a:spcPct val="150000"/>
              </a:lnSpc>
            </a:pP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蝌蚪池中游得欢，蜘蛛房前结网忙。</a:t>
            </a:r>
            <a:endParaRPr lang="en-US" altLang="zh-CN" sz="32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617538" y="3429000"/>
            <a:ext cx="7831137" cy="201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“欢”字表现了蝌蚪在池中欢快地生活；“忙”字表现了蜘蛛的勤劳和注意力集中。</a:t>
            </a:r>
            <a:endParaRPr lang="zh-CN" altLang="en-US" sz="32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628650" y="2335213"/>
            <a:ext cx="7820025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    “欢”字和“忙”字各表现了什么？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708400" y="1316038"/>
            <a:ext cx="865188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欢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6948488" y="1316038"/>
            <a:ext cx="865187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忙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  <p:bldP spid="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图片 14337" descr="%5Bwallcoo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56" b="375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79" name="文本框 14338"/>
          <p:cNvSpPr txBox="1">
            <a:spLocks noChangeArrowheads="1"/>
          </p:cNvSpPr>
          <p:nvPr/>
        </p:nvSpPr>
        <p:spPr bwMode="auto">
          <a:xfrm>
            <a:off x="2286000" y="228600"/>
            <a:ext cx="5181600" cy="58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400" b="1">
                <a:latin typeface="Arial" panose="020B0604020202020204" pitchFamily="34" charset="0"/>
              </a:rPr>
              <a:t>蜻蜓半空展翅飞，</a:t>
            </a:r>
            <a:endParaRPr lang="zh-CN" altLang="en-US" sz="4400" b="1">
              <a:latin typeface="Arial" panose="020B0604020202020204" pitchFamily="34" charset="0"/>
            </a:endParaRP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400" b="1">
                <a:latin typeface="Arial" panose="020B0604020202020204" pitchFamily="34" charset="0"/>
              </a:rPr>
              <a:t>蝴蝶花间捉迷藏。</a:t>
            </a:r>
            <a:endParaRPr lang="zh-CN" altLang="en-US" sz="4400" b="1">
              <a:latin typeface="Arial" panose="020B0604020202020204" pitchFamily="34" charset="0"/>
            </a:endParaRP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400" b="1">
                <a:latin typeface="Arial" panose="020B0604020202020204" pitchFamily="34" charset="0"/>
              </a:rPr>
              <a:t>蚯蚓土里造宫殿，</a:t>
            </a:r>
            <a:endParaRPr lang="zh-CN" altLang="en-US" sz="4400" b="1">
              <a:latin typeface="Arial" panose="020B0604020202020204" pitchFamily="34" charset="0"/>
            </a:endParaRP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400" b="1">
                <a:latin typeface="Arial" panose="020B0604020202020204" pitchFamily="34" charset="0"/>
              </a:rPr>
              <a:t>蚂蚁地上运食粮。</a:t>
            </a:r>
            <a:endParaRPr lang="zh-CN" altLang="en-US" sz="4400" b="1">
              <a:latin typeface="Arial" panose="020B0604020202020204" pitchFamily="34" charset="0"/>
            </a:endParaRP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400" b="1">
                <a:latin typeface="Arial" panose="020B0604020202020204" pitchFamily="34" charset="0"/>
              </a:rPr>
              <a:t>蝌蚪池中游得欢，</a:t>
            </a:r>
            <a:endParaRPr lang="zh-CN" altLang="en-US" sz="4400" b="1">
              <a:latin typeface="Arial" panose="020B0604020202020204" pitchFamily="34" charset="0"/>
            </a:endParaRP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400" b="1">
                <a:latin typeface="Arial" panose="020B0604020202020204" pitchFamily="34" charset="0"/>
              </a:rPr>
              <a:t>蜘蛛房前结网忙。</a:t>
            </a:r>
            <a:endParaRPr lang="zh-CN" altLang="en-US" sz="44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ipe dir="r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图片 15361" descr="%5Bwallcoo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56" b="375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3" name="文本框 15362"/>
          <p:cNvSpPr txBox="1">
            <a:spLocks noChangeArrowheads="1"/>
          </p:cNvSpPr>
          <p:nvPr/>
        </p:nvSpPr>
        <p:spPr bwMode="auto">
          <a:xfrm>
            <a:off x="2286000" y="228600"/>
            <a:ext cx="5181600" cy="58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400" b="1">
                <a:latin typeface="Arial" panose="020B0604020202020204" pitchFamily="34" charset="0"/>
              </a:rPr>
              <a:t>蜻蜓半空</a:t>
            </a:r>
            <a:r>
              <a:rPr lang="zh-CN" altLang="en-US" sz="4400" b="1">
                <a:solidFill>
                  <a:srgbClr val="FF0000"/>
                </a:solidFill>
                <a:latin typeface="Arial" panose="020B0604020202020204" pitchFamily="34" charset="0"/>
              </a:rPr>
              <a:t>展</a:t>
            </a:r>
            <a:r>
              <a:rPr lang="zh-CN" altLang="en-US" sz="4400" b="1">
                <a:latin typeface="Arial" panose="020B0604020202020204" pitchFamily="34" charset="0"/>
              </a:rPr>
              <a:t>翅飞，</a:t>
            </a:r>
            <a:endParaRPr lang="zh-CN" altLang="en-US" sz="4400" b="1">
              <a:latin typeface="Arial" panose="020B0604020202020204" pitchFamily="34" charset="0"/>
            </a:endParaRP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400" b="1">
                <a:latin typeface="Arial" panose="020B0604020202020204" pitchFamily="34" charset="0"/>
              </a:rPr>
              <a:t>蝴蝶花间</a:t>
            </a:r>
            <a:r>
              <a:rPr lang="zh-CN" altLang="en-US" sz="4400" b="1">
                <a:solidFill>
                  <a:srgbClr val="FF0000"/>
                </a:solidFill>
                <a:latin typeface="Arial" panose="020B0604020202020204" pitchFamily="34" charset="0"/>
              </a:rPr>
              <a:t>捉</a:t>
            </a:r>
            <a:r>
              <a:rPr lang="zh-CN" altLang="en-US" sz="4400" b="1">
                <a:latin typeface="Arial" panose="020B0604020202020204" pitchFamily="34" charset="0"/>
              </a:rPr>
              <a:t>迷藏。</a:t>
            </a:r>
            <a:endParaRPr lang="zh-CN" altLang="en-US" sz="4400" b="1">
              <a:latin typeface="Arial" panose="020B0604020202020204" pitchFamily="34" charset="0"/>
            </a:endParaRP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400" b="1">
                <a:latin typeface="Arial" panose="020B0604020202020204" pitchFamily="34" charset="0"/>
              </a:rPr>
              <a:t>蚯蚓土里</a:t>
            </a:r>
            <a:r>
              <a:rPr lang="zh-CN" altLang="en-US" sz="4400" b="1">
                <a:solidFill>
                  <a:srgbClr val="FF0000"/>
                </a:solidFill>
                <a:latin typeface="Arial" panose="020B0604020202020204" pitchFamily="34" charset="0"/>
              </a:rPr>
              <a:t>造</a:t>
            </a:r>
            <a:r>
              <a:rPr lang="zh-CN" altLang="en-US" sz="4400" b="1">
                <a:latin typeface="Arial" panose="020B0604020202020204" pitchFamily="34" charset="0"/>
              </a:rPr>
              <a:t>宫殿，</a:t>
            </a:r>
            <a:endParaRPr lang="zh-CN" altLang="en-US" sz="4400" b="1">
              <a:latin typeface="Arial" panose="020B0604020202020204" pitchFamily="34" charset="0"/>
            </a:endParaRP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400" b="1">
                <a:latin typeface="Arial" panose="020B0604020202020204" pitchFamily="34" charset="0"/>
              </a:rPr>
              <a:t>蚂蚁地上</a:t>
            </a:r>
            <a:r>
              <a:rPr lang="zh-CN" altLang="en-US" sz="4400" b="1">
                <a:solidFill>
                  <a:srgbClr val="FF0000"/>
                </a:solidFill>
                <a:latin typeface="Arial" panose="020B0604020202020204" pitchFamily="34" charset="0"/>
              </a:rPr>
              <a:t>运</a:t>
            </a:r>
            <a:r>
              <a:rPr lang="zh-CN" altLang="en-US" sz="4400" b="1">
                <a:latin typeface="Arial" panose="020B0604020202020204" pitchFamily="34" charset="0"/>
              </a:rPr>
              <a:t>食粮。</a:t>
            </a:r>
            <a:endParaRPr lang="zh-CN" altLang="en-US" sz="4400" b="1">
              <a:latin typeface="Arial" panose="020B0604020202020204" pitchFamily="34" charset="0"/>
            </a:endParaRP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400" b="1">
                <a:latin typeface="Arial" panose="020B0604020202020204" pitchFamily="34" charset="0"/>
              </a:rPr>
              <a:t>蝌蚪池中</a:t>
            </a:r>
            <a:r>
              <a:rPr lang="zh-CN" altLang="en-US" sz="4400" b="1">
                <a:solidFill>
                  <a:srgbClr val="FF0000"/>
                </a:solidFill>
                <a:latin typeface="Arial" panose="020B0604020202020204" pitchFamily="34" charset="0"/>
              </a:rPr>
              <a:t>游</a:t>
            </a:r>
            <a:r>
              <a:rPr lang="zh-CN" altLang="en-US" sz="4400" b="1">
                <a:latin typeface="Arial" panose="020B0604020202020204" pitchFamily="34" charset="0"/>
              </a:rPr>
              <a:t>得欢，</a:t>
            </a:r>
            <a:endParaRPr lang="zh-CN" altLang="en-US" sz="4400" b="1">
              <a:latin typeface="Arial" panose="020B0604020202020204" pitchFamily="34" charset="0"/>
            </a:endParaRP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400" b="1">
                <a:latin typeface="Arial" panose="020B0604020202020204" pitchFamily="34" charset="0"/>
              </a:rPr>
              <a:t>蜘蛛房前</a:t>
            </a:r>
            <a:r>
              <a:rPr lang="zh-CN" altLang="en-US" sz="4400" b="1">
                <a:solidFill>
                  <a:srgbClr val="FF0000"/>
                </a:solidFill>
                <a:latin typeface="Arial" panose="020B0604020202020204" pitchFamily="34" charset="0"/>
              </a:rPr>
              <a:t>结</a:t>
            </a:r>
            <a:r>
              <a:rPr lang="zh-CN" altLang="en-US" sz="4400" b="1">
                <a:latin typeface="Arial" panose="020B0604020202020204" pitchFamily="34" charset="0"/>
              </a:rPr>
              <a:t>网忙。</a:t>
            </a:r>
            <a:endParaRPr lang="zh-CN" altLang="en-US" sz="44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ipe dir="r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图片 61441" descr="7423627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988"/>
            <a:ext cx="9144000" cy="6831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27" name="文本框 61442"/>
          <p:cNvSpPr txBox="1">
            <a:spLocks noChangeArrowheads="1"/>
          </p:cNvSpPr>
          <p:nvPr/>
        </p:nvSpPr>
        <p:spPr bwMode="auto">
          <a:xfrm>
            <a:off x="685800" y="838200"/>
            <a:ext cx="7391400" cy="527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000" b="1">
                <a:latin typeface="楷体_GB2312" pitchFamily="49" charset="-122"/>
                <a:ea typeface="楷体_GB2312" pitchFamily="49" charset="-122"/>
              </a:rPr>
              <a:t>   蜻蜓          捉迷藏 </a:t>
            </a:r>
            <a:endParaRPr lang="zh-CN" altLang="en-US" sz="4000" b="1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000" b="1">
                <a:latin typeface="楷体_GB2312" pitchFamily="49" charset="-122"/>
                <a:ea typeface="楷体_GB2312" pitchFamily="49" charset="-122"/>
              </a:rPr>
              <a:t>   蝴蝶          展翅飞</a:t>
            </a:r>
            <a:endParaRPr lang="zh-CN" altLang="en-US" sz="4000" b="1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000" b="1">
                <a:latin typeface="楷体_GB2312" pitchFamily="49" charset="-122"/>
                <a:ea typeface="楷体_GB2312" pitchFamily="49" charset="-122"/>
              </a:rPr>
              <a:t>   蚯蚓          结网忙</a:t>
            </a:r>
            <a:endParaRPr lang="zh-CN" altLang="en-US" sz="4000" b="1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000" b="1">
                <a:latin typeface="楷体_GB2312" pitchFamily="49" charset="-122"/>
                <a:ea typeface="楷体_GB2312" pitchFamily="49" charset="-122"/>
              </a:rPr>
              <a:t>   蚂蚁          造宫殿</a:t>
            </a:r>
            <a:endParaRPr lang="zh-CN" altLang="en-US" sz="4000" b="1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000" b="1">
                <a:latin typeface="楷体_GB2312" pitchFamily="49" charset="-122"/>
                <a:ea typeface="楷体_GB2312" pitchFamily="49" charset="-122"/>
              </a:rPr>
              <a:t>   蝌蚪          运食粮</a:t>
            </a:r>
            <a:endParaRPr lang="zh-CN" altLang="en-US" sz="4000" b="1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000" b="1">
                <a:latin typeface="楷体_GB2312" pitchFamily="49" charset="-122"/>
                <a:ea typeface="楷体_GB2312" pitchFamily="49" charset="-122"/>
              </a:rPr>
              <a:t>   蜘蛛          游得欢</a:t>
            </a:r>
            <a:endParaRPr lang="zh-CN" altLang="en-US" sz="40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1444" name="直接连接符 61443"/>
          <p:cNvSpPr>
            <a:spLocks noChangeShapeType="1"/>
          </p:cNvSpPr>
          <p:nvPr/>
        </p:nvSpPr>
        <p:spPr bwMode="auto">
          <a:xfrm flipV="1">
            <a:off x="2590800" y="1295400"/>
            <a:ext cx="2514600" cy="8382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445" name="直接连接符 61444"/>
          <p:cNvSpPr>
            <a:spLocks noChangeShapeType="1"/>
          </p:cNvSpPr>
          <p:nvPr/>
        </p:nvSpPr>
        <p:spPr bwMode="auto">
          <a:xfrm flipV="1">
            <a:off x="2590800" y="3124200"/>
            <a:ext cx="2590800" cy="26670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446" name="直接连接符 61445"/>
          <p:cNvSpPr>
            <a:spLocks noChangeShapeType="1"/>
          </p:cNvSpPr>
          <p:nvPr/>
        </p:nvSpPr>
        <p:spPr bwMode="auto">
          <a:xfrm>
            <a:off x="2590800" y="4876800"/>
            <a:ext cx="2514600" cy="9144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447" name="直接连接符 61446"/>
          <p:cNvSpPr>
            <a:spLocks noChangeShapeType="1"/>
          </p:cNvSpPr>
          <p:nvPr/>
        </p:nvSpPr>
        <p:spPr bwMode="auto">
          <a:xfrm>
            <a:off x="2590800" y="3962400"/>
            <a:ext cx="2514600" cy="9144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448" name="直接连接符 61447"/>
          <p:cNvSpPr>
            <a:spLocks noChangeShapeType="1"/>
          </p:cNvSpPr>
          <p:nvPr/>
        </p:nvSpPr>
        <p:spPr bwMode="auto">
          <a:xfrm>
            <a:off x="2590800" y="3124200"/>
            <a:ext cx="2514600" cy="8382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449" name="直接连接符 61448"/>
          <p:cNvSpPr>
            <a:spLocks noChangeShapeType="1"/>
          </p:cNvSpPr>
          <p:nvPr/>
        </p:nvSpPr>
        <p:spPr bwMode="auto">
          <a:xfrm>
            <a:off x="2590800" y="1295400"/>
            <a:ext cx="2590800" cy="8382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2234" name="文本框 61449"/>
          <p:cNvSpPr txBox="1">
            <a:spLocks noChangeArrowheads="1"/>
          </p:cNvSpPr>
          <p:nvPr/>
        </p:nvSpPr>
        <p:spPr bwMode="auto">
          <a:xfrm>
            <a:off x="7766050" y="1828800"/>
            <a:ext cx="8001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0000FF"/>
                </a:solidFill>
                <a:latin typeface="Arial" panose="020B0604020202020204" pitchFamily="34" charset="0"/>
              </a:rPr>
              <a:t>我  会  连</a:t>
            </a:r>
            <a:endParaRPr lang="zh-CN" altLang="en-US" sz="40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61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61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61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61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61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61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4" grpId="0" animBg="1"/>
      <p:bldP spid="61445" grpId="0" animBg="1"/>
      <p:bldP spid="61446" grpId="0" animBg="1"/>
      <p:bldP spid="61447" grpId="0" animBg="1"/>
      <p:bldP spid="61448" grpId="0" animBg="1"/>
      <p:bldP spid="61449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图片 5632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8" b="440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251" name="矩形 56322"/>
          <p:cNvSpPr>
            <a:spLocks noChangeArrowheads="1"/>
          </p:cNvSpPr>
          <p:nvPr/>
        </p:nvSpPr>
        <p:spPr bwMode="auto">
          <a:xfrm>
            <a:off x="304800" y="2209800"/>
            <a:ext cx="5715000" cy="4343400"/>
          </a:xfrm>
          <a:prstGeom prst="rect">
            <a:avLst/>
          </a:prstGeom>
          <a:solidFill>
            <a:srgbClr val="CCECFF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b="1">
              <a:latin typeface="Arial" panose="020B0604020202020204" pitchFamily="34" charset="0"/>
            </a:endParaRPr>
          </a:p>
        </p:txBody>
      </p:sp>
      <p:grpSp>
        <p:nvGrpSpPr>
          <p:cNvPr id="53252" name="组合 56323"/>
          <p:cNvGrpSpPr/>
          <p:nvPr/>
        </p:nvGrpSpPr>
        <p:grpSpPr bwMode="auto">
          <a:xfrm>
            <a:off x="604838" y="5105400"/>
            <a:ext cx="5110162" cy="0"/>
            <a:chOff x="384" y="2496"/>
            <a:chExt cx="3219" cy="0"/>
          </a:xfrm>
        </p:grpSpPr>
        <p:sp>
          <p:nvSpPr>
            <p:cNvPr id="53269" name="直接连接符 56324"/>
            <p:cNvSpPr>
              <a:spLocks noChangeShapeType="1"/>
            </p:cNvSpPr>
            <p:nvPr/>
          </p:nvSpPr>
          <p:spPr bwMode="auto">
            <a:xfrm flipV="1">
              <a:off x="384" y="2496"/>
              <a:ext cx="79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70" name="直接连接符 56325"/>
            <p:cNvSpPr>
              <a:spLocks noChangeShapeType="1"/>
            </p:cNvSpPr>
            <p:nvPr/>
          </p:nvSpPr>
          <p:spPr bwMode="auto">
            <a:xfrm flipV="1">
              <a:off x="1392" y="2496"/>
              <a:ext cx="79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71" name="直接连接符 56326"/>
            <p:cNvSpPr>
              <a:spLocks noChangeShapeType="1"/>
            </p:cNvSpPr>
            <p:nvPr/>
          </p:nvSpPr>
          <p:spPr bwMode="auto">
            <a:xfrm flipV="1">
              <a:off x="2352" y="2496"/>
              <a:ext cx="1251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53253" name="图片 56327" descr="N_125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1981200"/>
            <a:ext cx="977900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54" name="图片 56328" descr="N_06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533400"/>
            <a:ext cx="1463675" cy="1319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55" name="图片 56329" descr="N_01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3810000"/>
            <a:ext cx="1463675" cy="165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56" name="图片 56330" descr="N_019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57628">
            <a:off x="7602538" y="4741863"/>
            <a:ext cx="923925" cy="104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257" name="文本框 56331"/>
          <p:cNvSpPr txBox="1">
            <a:spLocks noChangeArrowheads="1"/>
          </p:cNvSpPr>
          <p:nvPr/>
        </p:nvSpPr>
        <p:spPr bwMode="auto">
          <a:xfrm>
            <a:off x="685800" y="2667000"/>
            <a:ext cx="60737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兔子   树下   吃萝卜。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6333" name="文本框 56332"/>
          <p:cNvSpPr txBox="1"/>
          <p:nvPr/>
        </p:nvSpPr>
        <p:spPr>
          <a:xfrm>
            <a:off x="755650" y="4389438"/>
            <a:ext cx="1631950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小鱼</a:t>
            </a:r>
            <a:endParaRPr lang="zh-CN" altLang="en-US" sz="3600" b="1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6334" name="文本框 56333"/>
          <p:cNvSpPr txBox="1"/>
          <p:nvPr/>
        </p:nvSpPr>
        <p:spPr>
          <a:xfrm>
            <a:off x="684213" y="3429000"/>
            <a:ext cx="114300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蜜蜂</a:t>
            </a:r>
            <a:endParaRPr lang="zh-CN" altLang="en-US" sz="3600" b="1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</p:txBody>
      </p:sp>
      <p:grpSp>
        <p:nvGrpSpPr>
          <p:cNvPr id="53260" name="组合 56334"/>
          <p:cNvGrpSpPr/>
          <p:nvPr/>
        </p:nvGrpSpPr>
        <p:grpSpPr bwMode="auto">
          <a:xfrm>
            <a:off x="609600" y="4191000"/>
            <a:ext cx="5110163" cy="0"/>
            <a:chOff x="384" y="2496"/>
            <a:chExt cx="3219" cy="0"/>
          </a:xfrm>
        </p:grpSpPr>
        <p:sp>
          <p:nvSpPr>
            <p:cNvPr id="53266" name="直接连接符 56335"/>
            <p:cNvSpPr>
              <a:spLocks noChangeShapeType="1"/>
            </p:cNvSpPr>
            <p:nvPr/>
          </p:nvSpPr>
          <p:spPr bwMode="auto">
            <a:xfrm flipV="1">
              <a:off x="384" y="2496"/>
              <a:ext cx="79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67" name="直接连接符 56336"/>
            <p:cNvSpPr>
              <a:spLocks noChangeShapeType="1"/>
            </p:cNvSpPr>
            <p:nvPr/>
          </p:nvSpPr>
          <p:spPr bwMode="auto">
            <a:xfrm flipV="1">
              <a:off x="1392" y="2496"/>
              <a:ext cx="79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68" name="直接连接符 56337"/>
            <p:cNvSpPr>
              <a:spLocks noChangeShapeType="1"/>
            </p:cNvSpPr>
            <p:nvPr/>
          </p:nvSpPr>
          <p:spPr bwMode="auto">
            <a:xfrm flipV="1">
              <a:off x="2352" y="2496"/>
              <a:ext cx="1251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3261" name="组合 56338"/>
          <p:cNvGrpSpPr/>
          <p:nvPr/>
        </p:nvGrpSpPr>
        <p:grpSpPr bwMode="auto">
          <a:xfrm>
            <a:off x="609600" y="5943600"/>
            <a:ext cx="5110163" cy="0"/>
            <a:chOff x="384" y="2496"/>
            <a:chExt cx="3219" cy="0"/>
          </a:xfrm>
        </p:grpSpPr>
        <p:sp>
          <p:nvSpPr>
            <p:cNvPr id="53263" name="直接连接符 56339"/>
            <p:cNvSpPr>
              <a:spLocks noChangeShapeType="1"/>
            </p:cNvSpPr>
            <p:nvPr/>
          </p:nvSpPr>
          <p:spPr bwMode="auto">
            <a:xfrm flipV="1">
              <a:off x="384" y="2496"/>
              <a:ext cx="79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64" name="直接连接符 56340"/>
            <p:cNvSpPr>
              <a:spLocks noChangeShapeType="1"/>
            </p:cNvSpPr>
            <p:nvPr/>
          </p:nvSpPr>
          <p:spPr bwMode="auto">
            <a:xfrm flipV="1">
              <a:off x="1392" y="2496"/>
              <a:ext cx="79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65" name="直接连接符 56341"/>
            <p:cNvSpPr>
              <a:spLocks noChangeShapeType="1"/>
            </p:cNvSpPr>
            <p:nvPr/>
          </p:nvSpPr>
          <p:spPr bwMode="auto">
            <a:xfrm flipV="1">
              <a:off x="2352" y="2496"/>
              <a:ext cx="1251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6343" name="文本框 56342"/>
          <p:cNvSpPr txBox="1"/>
          <p:nvPr/>
        </p:nvSpPr>
        <p:spPr>
          <a:xfrm>
            <a:off x="684213" y="5253038"/>
            <a:ext cx="1143000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青蛙</a:t>
            </a:r>
            <a:endParaRPr lang="zh-CN" altLang="en-US" sz="3600" b="1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5121" descr="%5Bwallcoo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文本框 5122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6248400" y="1066800"/>
            <a:ext cx="2133600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6000" b="1">
                <a:latin typeface="Arial" panose="020B0604020202020204" pitchFamily="34" charset="0"/>
              </a:rPr>
              <a:t>蚯 蚓</a:t>
            </a:r>
            <a:endParaRPr lang="zh-CN" altLang="en-US" sz="6000" b="1">
              <a:latin typeface="Arial" panose="020B0604020202020204" pitchFamily="34" charset="0"/>
            </a:endParaRPr>
          </a:p>
        </p:txBody>
      </p:sp>
      <p:sp>
        <p:nvSpPr>
          <p:cNvPr id="17412" name="文本框 5123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1066800" y="1143000"/>
            <a:ext cx="2057400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6000" b="1">
                <a:latin typeface="Arial" panose="020B0604020202020204" pitchFamily="34" charset="0"/>
              </a:rPr>
              <a:t>蜻 蜓</a:t>
            </a:r>
            <a:endParaRPr lang="zh-CN" altLang="en-US" sz="6000" b="1">
              <a:latin typeface="Arial" panose="020B0604020202020204" pitchFamily="34" charset="0"/>
            </a:endParaRPr>
          </a:p>
        </p:txBody>
      </p:sp>
      <p:sp>
        <p:nvSpPr>
          <p:cNvPr id="17413" name="文本框 5124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3657600" y="1066800"/>
            <a:ext cx="2057400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6000" b="1">
                <a:latin typeface="Arial" panose="020B0604020202020204" pitchFamily="34" charset="0"/>
              </a:rPr>
              <a:t>蝴 蝶</a:t>
            </a:r>
            <a:endParaRPr lang="zh-CN" altLang="en-US" sz="6000" b="1">
              <a:latin typeface="Arial" panose="020B0604020202020204" pitchFamily="34" charset="0"/>
            </a:endParaRPr>
          </a:p>
        </p:txBody>
      </p:sp>
      <p:sp>
        <p:nvSpPr>
          <p:cNvPr id="17414" name="文本框 5125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990600" y="3505200"/>
            <a:ext cx="2209800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6000" b="1">
                <a:latin typeface="Arial" panose="020B0604020202020204" pitchFamily="34" charset="0"/>
              </a:rPr>
              <a:t>蚂 蚁</a:t>
            </a:r>
            <a:endParaRPr lang="zh-CN" altLang="en-US" sz="6000" b="1">
              <a:latin typeface="Arial" panose="020B0604020202020204" pitchFamily="34" charset="0"/>
            </a:endParaRPr>
          </a:p>
        </p:txBody>
      </p:sp>
      <p:sp>
        <p:nvSpPr>
          <p:cNvPr id="17415" name="文本框 5126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3657600" y="3505200"/>
            <a:ext cx="2133600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6000" b="1">
                <a:latin typeface="Arial" panose="020B0604020202020204" pitchFamily="34" charset="0"/>
              </a:rPr>
              <a:t>蝌 蚪</a:t>
            </a:r>
            <a:endParaRPr lang="zh-CN" altLang="en-US" sz="6000" b="1">
              <a:latin typeface="Arial" panose="020B0604020202020204" pitchFamily="34" charset="0"/>
            </a:endParaRPr>
          </a:p>
        </p:txBody>
      </p:sp>
      <p:sp>
        <p:nvSpPr>
          <p:cNvPr id="17416" name="文本框 5127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6248400" y="3505200"/>
            <a:ext cx="2209800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6000" b="1">
                <a:latin typeface="Arial" panose="020B0604020202020204" pitchFamily="34" charset="0"/>
              </a:rPr>
              <a:t>蜘 蛛</a:t>
            </a:r>
            <a:endParaRPr lang="zh-CN" altLang="en-US" sz="6000" b="1">
              <a:latin typeface="Arial" panose="020B0604020202020204" pitchFamily="34" charset="0"/>
            </a:endParaRPr>
          </a:p>
        </p:txBody>
      </p:sp>
      <p:sp>
        <p:nvSpPr>
          <p:cNvPr id="17417" name="文本框 5128"/>
          <p:cNvSpPr txBox="1">
            <a:spLocks noChangeArrowheads="1"/>
          </p:cNvSpPr>
          <p:nvPr/>
        </p:nvSpPr>
        <p:spPr bwMode="auto">
          <a:xfrm>
            <a:off x="914400" y="533400"/>
            <a:ext cx="24384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</a:rPr>
              <a:t>qīng   tíng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7418" name="文本框 5129"/>
          <p:cNvSpPr txBox="1">
            <a:spLocks noChangeArrowheads="1"/>
          </p:cNvSpPr>
          <p:nvPr/>
        </p:nvSpPr>
        <p:spPr bwMode="auto">
          <a:xfrm>
            <a:off x="3733800" y="533400"/>
            <a:ext cx="17526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latin typeface="Arial" panose="020B0604020202020204" pitchFamily="34" charset="0"/>
              </a:rPr>
              <a:t>hú    dié</a:t>
            </a:r>
            <a:endParaRPr lang="zh-CN" altLang="en-US" sz="3200" b="1">
              <a:latin typeface="Arial" panose="020B0604020202020204" pitchFamily="34" charset="0"/>
            </a:endParaRPr>
          </a:p>
        </p:txBody>
      </p:sp>
      <p:sp>
        <p:nvSpPr>
          <p:cNvPr id="17419" name="文本框 5130"/>
          <p:cNvSpPr txBox="1">
            <a:spLocks noChangeArrowheads="1"/>
          </p:cNvSpPr>
          <p:nvPr/>
        </p:nvSpPr>
        <p:spPr bwMode="auto">
          <a:xfrm>
            <a:off x="6324600" y="533400"/>
            <a:ext cx="1828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latin typeface="Arial" panose="020B0604020202020204" pitchFamily="34" charset="0"/>
              </a:rPr>
              <a:t>qiū   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</a:rPr>
              <a:t>yǐn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7420" name="文本框 5131"/>
          <p:cNvSpPr txBox="1">
            <a:spLocks noChangeArrowheads="1"/>
          </p:cNvSpPr>
          <p:nvPr/>
        </p:nvSpPr>
        <p:spPr bwMode="auto">
          <a:xfrm>
            <a:off x="1066800" y="3048000"/>
            <a:ext cx="17526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latin typeface="Arial" panose="020B0604020202020204" pitchFamily="34" charset="0"/>
              </a:rPr>
              <a:t>mǎ   yǐ</a:t>
            </a:r>
            <a:endParaRPr lang="zh-CN" altLang="en-US" sz="3200" b="1">
              <a:latin typeface="Arial" panose="020B0604020202020204" pitchFamily="34" charset="0"/>
            </a:endParaRPr>
          </a:p>
        </p:txBody>
      </p:sp>
      <p:sp>
        <p:nvSpPr>
          <p:cNvPr id="17421" name="文本框 5132"/>
          <p:cNvSpPr txBox="1">
            <a:spLocks noChangeArrowheads="1"/>
          </p:cNvSpPr>
          <p:nvPr/>
        </p:nvSpPr>
        <p:spPr bwMode="auto">
          <a:xfrm>
            <a:off x="3962400" y="3048000"/>
            <a:ext cx="1828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latin typeface="Arial" panose="020B0604020202020204" pitchFamily="34" charset="0"/>
              </a:rPr>
              <a:t>kē   dǒu</a:t>
            </a:r>
            <a:endParaRPr lang="zh-CN" altLang="en-US" sz="3200" b="1">
              <a:latin typeface="Arial" panose="020B0604020202020204" pitchFamily="34" charset="0"/>
            </a:endParaRPr>
          </a:p>
        </p:txBody>
      </p:sp>
      <p:sp>
        <p:nvSpPr>
          <p:cNvPr id="17422" name="文本框 5133"/>
          <p:cNvSpPr txBox="1">
            <a:spLocks noChangeArrowheads="1"/>
          </p:cNvSpPr>
          <p:nvPr/>
        </p:nvSpPr>
        <p:spPr bwMode="auto">
          <a:xfrm>
            <a:off x="6477000" y="3048000"/>
            <a:ext cx="914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7423" name="文本框 5134"/>
          <p:cNvSpPr txBox="1">
            <a:spLocks noChangeArrowheads="1"/>
          </p:cNvSpPr>
          <p:nvPr/>
        </p:nvSpPr>
        <p:spPr bwMode="auto">
          <a:xfrm>
            <a:off x="6324600" y="2971800"/>
            <a:ext cx="1828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</a:rPr>
              <a:t>zhī  zhū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ipe dir="r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图片 67587" descr="%5Bwallcoo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56" b="375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4275" name="文本框 67588"/>
          <p:cNvSpPr txBox="1">
            <a:spLocks noChangeArrowheads="1"/>
          </p:cNvSpPr>
          <p:nvPr/>
        </p:nvSpPr>
        <p:spPr bwMode="auto">
          <a:xfrm>
            <a:off x="990600" y="533400"/>
            <a:ext cx="25908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400" b="1">
                <a:latin typeface="Arial" panose="020B0604020202020204" pitchFamily="34" charset="0"/>
              </a:rPr>
              <a:t>说一说：</a:t>
            </a:r>
            <a:endParaRPr lang="zh-CN" altLang="en-US" sz="4400" b="1">
              <a:latin typeface="Arial" panose="020B0604020202020204" pitchFamily="34" charset="0"/>
            </a:endParaRPr>
          </a:p>
        </p:txBody>
      </p:sp>
      <p:sp>
        <p:nvSpPr>
          <p:cNvPr id="54276" name="文本框 67589"/>
          <p:cNvSpPr txBox="1">
            <a:spLocks noChangeArrowheads="1"/>
          </p:cNvSpPr>
          <p:nvPr/>
        </p:nvSpPr>
        <p:spPr bwMode="auto">
          <a:xfrm>
            <a:off x="1752600" y="2209800"/>
            <a:ext cx="3505200" cy="376238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u="sng">
                <a:latin typeface="Arial" panose="020B0604020202020204" pitchFamily="34" charset="0"/>
              </a:rPr>
              <a:t>　</a:t>
            </a:r>
            <a:r>
              <a:rPr lang="zh-CN" altLang="en-US">
                <a:latin typeface="Arial" panose="020B0604020202020204" pitchFamily="34" charset="0"/>
              </a:rPr>
              <a:t>　</a:t>
            </a:r>
            <a:r>
              <a:rPr lang="zh-CN" altLang="en-US" u="sng">
                <a:latin typeface="Arial" panose="020B0604020202020204" pitchFamily="34" charset="0"/>
              </a:rPr>
              <a:t>　　　　　</a:t>
            </a:r>
            <a:endParaRPr lang="zh-CN" altLang="en-US" u="sng">
              <a:latin typeface="Arial" panose="020B0604020202020204" pitchFamily="34" charset="0"/>
            </a:endParaRPr>
          </a:p>
        </p:txBody>
      </p:sp>
      <p:sp>
        <p:nvSpPr>
          <p:cNvPr id="54277" name="文本框 67590"/>
          <p:cNvSpPr txBox="1">
            <a:spLocks noChangeArrowheads="1"/>
          </p:cNvSpPr>
          <p:nvPr/>
        </p:nvSpPr>
        <p:spPr bwMode="auto">
          <a:xfrm>
            <a:off x="228600" y="2514600"/>
            <a:ext cx="853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5400" b="1" u="sng">
                <a:latin typeface="Arial" panose="020B0604020202020204" pitchFamily="34" charset="0"/>
              </a:rPr>
              <a:t>　　</a:t>
            </a:r>
            <a:r>
              <a:rPr lang="zh-CN" altLang="en-US" sz="5400" b="1">
                <a:latin typeface="Arial" panose="020B0604020202020204" pitchFamily="34" charset="0"/>
              </a:rPr>
              <a:t>在</a:t>
            </a:r>
            <a:r>
              <a:rPr lang="zh-CN" altLang="en-US" sz="5400" b="1" u="sng">
                <a:latin typeface="Arial" panose="020B0604020202020204" pitchFamily="34" charset="0"/>
              </a:rPr>
              <a:t>　　　</a:t>
            </a:r>
            <a:r>
              <a:rPr lang="zh-CN" altLang="en-US" sz="5400" b="1">
                <a:latin typeface="Arial" panose="020B0604020202020204" pitchFamily="34" charset="0"/>
              </a:rPr>
              <a:t>干</a:t>
            </a:r>
            <a:r>
              <a:rPr lang="zh-CN" altLang="en-US" sz="5400" b="1" u="sng">
                <a:latin typeface="Arial" panose="020B0604020202020204" pitchFamily="34" charset="0"/>
              </a:rPr>
              <a:t>　　　</a:t>
            </a:r>
            <a:r>
              <a:rPr lang="zh-CN" altLang="en-US" sz="5400" b="1">
                <a:latin typeface="Arial" panose="020B0604020202020204" pitchFamily="34" charset="0"/>
              </a:rPr>
              <a:t>．</a:t>
            </a:r>
            <a:r>
              <a:rPr lang="zh-CN" altLang="en-US" sz="5400" u="sng">
                <a:latin typeface="Arial" panose="020B0604020202020204" pitchFamily="34" charset="0"/>
              </a:rPr>
              <a:t>　</a:t>
            </a:r>
            <a:r>
              <a:rPr lang="zh-CN" altLang="en-US" u="sng">
                <a:latin typeface="Arial" panose="020B0604020202020204" pitchFamily="34" charset="0"/>
              </a:rPr>
              <a:t>　　</a:t>
            </a:r>
            <a:r>
              <a:rPr lang="zh-CN" altLang="en-US">
                <a:latin typeface="Arial" panose="020B0604020202020204" pitchFamily="34" charset="0"/>
              </a:rPr>
              <a:t>　　　　　　</a:t>
            </a:r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ipe dir="r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图片 68609" descr="gifa12060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80963"/>
            <a:ext cx="8305800" cy="563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299" name="文本框 68610"/>
          <p:cNvSpPr txBox="1">
            <a:spLocks noChangeArrowheads="1"/>
          </p:cNvSpPr>
          <p:nvPr/>
        </p:nvSpPr>
        <p:spPr bwMode="auto">
          <a:xfrm>
            <a:off x="914400" y="5791200"/>
            <a:ext cx="74676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400" b="1" u="sng">
                <a:latin typeface="Arial" panose="020B0604020202020204" pitchFamily="34" charset="0"/>
              </a:rPr>
              <a:t>　　</a:t>
            </a:r>
            <a:r>
              <a:rPr lang="zh-CN" altLang="en-US" sz="4400" b="1">
                <a:latin typeface="Arial" panose="020B0604020202020204" pitchFamily="34" charset="0"/>
              </a:rPr>
              <a:t>在</a:t>
            </a:r>
            <a:r>
              <a:rPr lang="zh-CN" altLang="en-US" sz="4400" b="1" u="sng">
                <a:latin typeface="Arial" panose="020B0604020202020204" pitchFamily="34" charset="0"/>
              </a:rPr>
              <a:t>　　　</a:t>
            </a:r>
            <a:r>
              <a:rPr lang="zh-CN" altLang="en-US" sz="4400" b="1">
                <a:latin typeface="Arial" panose="020B0604020202020204" pitchFamily="34" charset="0"/>
              </a:rPr>
              <a:t>干</a:t>
            </a:r>
            <a:r>
              <a:rPr lang="zh-CN" altLang="en-US" sz="4400" b="1" u="sng">
                <a:latin typeface="Arial" panose="020B0604020202020204" pitchFamily="34" charset="0"/>
              </a:rPr>
              <a:t>　　　</a:t>
            </a:r>
            <a:r>
              <a:rPr lang="zh-CN" altLang="en-US" sz="4400" b="1">
                <a:latin typeface="Arial" panose="020B0604020202020204" pitchFamily="34" charset="0"/>
              </a:rPr>
              <a:t>．</a:t>
            </a:r>
            <a:r>
              <a:rPr lang="zh-CN" altLang="en-US" sz="5400" u="sng">
                <a:latin typeface="Arial" panose="020B0604020202020204" pitchFamily="34" charset="0"/>
              </a:rPr>
              <a:t>　</a:t>
            </a:r>
            <a:r>
              <a:rPr lang="zh-CN" altLang="en-US" u="sng">
                <a:latin typeface="Arial" panose="020B0604020202020204" pitchFamily="34" charset="0"/>
              </a:rPr>
              <a:t>　　</a:t>
            </a:r>
            <a:r>
              <a:rPr lang="zh-CN" altLang="en-US">
                <a:latin typeface="Arial" panose="020B0604020202020204" pitchFamily="34" charset="0"/>
              </a:rPr>
              <a:t>　　　　　　</a:t>
            </a:r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ipe dir="r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图片 69633" descr="gifa12060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80963"/>
            <a:ext cx="8305800" cy="563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23" name="文本框 69634"/>
          <p:cNvSpPr txBox="1">
            <a:spLocks noChangeArrowheads="1"/>
          </p:cNvSpPr>
          <p:nvPr/>
        </p:nvSpPr>
        <p:spPr bwMode="auto">
          <a:xfrm>
            <a:off x="838200" y="5715000"/>
            <a:ext cx="74676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400" b="1">
                <a:latin typeface="Arial" panose="020B0604020202020204" pitchFamily="34" charset="0"/>
              </a:rPr>
              <a:t>松鼠树上做游戏。</a:t>
            </a:r>
            <a:r>
              <a:rPr lang="zh-CN" altLang="en-US" sz="5400">
                <a:latin typeface="Arial" panose="020B0604020202020204" pitchFamily="34" charset="0"/>
              </a:rPr>
              <a:t>　</a:t>
            </a:r>
            <a:r>
              <a:rPr lang="zh-CN" altLang="en-US" u="sng">
                <a:latin typeface="Arial" panose="020B0604020202020204" pitchFamily="34" charset="0"/>
              </a:rPr>
              <a:t>　　</a:t>
            </a:r>
            <a:r>
              <a:rPr lang="zh-CN" altLang="en-US">
                <a:latin typeface="Arial" panose="020B0604020202020204" pitchFamily="34" charset="0"/>
              </a:rPr>
              <a:t>　　　　　　</a:t>
            </a:r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ipe dir="r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图片 70657" descr="gifa12030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04800"/>
            <a:ext cx="8382000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47" name="文本框 70658"/>
          <p:cNvSpPr txBox="1">
            <a:spLocks noChangeArrowheads="1"/>
          </p:cNvSpPr>
          <p:nvPr/>
        </p:nvSpPr>
        <p:spPr bwMode="auto">
          <a:xfrm>
            <a:off x="914400" y="5791200"/>
            <a:ext cx="74676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400" b="1" u="sng">
                <a:latin typeface="Arial" panose="020B0604020202020204" pitchFamily="34" charset="0"/>
              </a:rPr>
              <a:t>　　</a:t>
            </a:r>
            <a:r>
              <a:rPr lang="zh-CN" altLang="en-US" sz="4400" b="1">
                <a:latin typeface="Arial" panose="020B0604020202020204" pitchFamily="34" charset="0"/>
              </a:rPr>
              <a:t>在</a:t>
            </a:r>
            <a:r>
              <a:rPr lang="zh-CN" altLang="en-US" sz="4400" b="1" u="sng">
                <a:latin typeface="Arial" panose="020B0604020202020204" pitchFamily="34" charset="0"/>
              </a:rPr>
              <a:t>　　　</a:t>
            </a:r>
            <a:r>
              <a:rPr lang="zh-CN" altLang="en-US" sz="4400" b="1">
                <a:latin typeface="Arial" panose="020B0604020202020204" pitchFamily="34" charset="0"/>
              </a:rPr>
              <a:t>干</a:t>
            </a:r>
            <a:r>
              <a:rPr lang="zh-CN" altLang="en-US" sz="4400" b="1" u="sng">
                <a:latin typeface="Arial" panose="020B0604020202020204" pitchFamily="34" charset="0"/>
              </a:rPr>
              <a:t>　　　</a:t>
            </a:r>
            <a:r>
              <a:rPr lang="zh-CN" altLang="en-US" sz="4400" b="1">
                <a:latin typeface="Arial" panose="020B0604020202020204" pitchFamily="34" charset="0"/>
              </a:rPr>
              <a:t>．</a:t>
            </a:r>
            <a:r>
              <a:rPr lang="zh-CN" altLang="en-US" sz="5400" u="sng">
                <a:latin typeface="Arial" panose="020B0604020202020204" pitchFamily="34" charset="0"/>
              </a:rPr>
              <a:t>　</a:t>
            </a:r>
            <a:r>
              <a:rPr lang="zh-CN" altLang="en-US" u="sng">
                <a:latin typeface="Arial" panose="020B0604020202020204" pitchFamily="34" charset="0"/>
              </a:rPr>
              <a:t>　　</a:t>
            </a:r>
            <a:r>
              <a:rPr lang="zh-CN" altLang="en-US">
                <a:latin typeface="Arial" panose="020B0604020202020204" pitchFamily="34" charset="0"/>
              </a:rPr>
              <a:t>　　　　　　</a:t>
            </a:r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ipe dir="r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图片 71681" descr="gifa12030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04800"/>
            <a:ext cx="8382000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371" name="文本框 71682"/>
          <p:cNvSpPr txBox="1">
            <a:spLocks noChangeArrowheads="1"/>
          </p:cNvSpPr>
          <p:nvPr/>
        </p:nvSpPr>
        <p:spPr bwMode="auto">
          <a:xfrm>
            <a:off x="914400" y="5791200"/>
            <a:ext cx="51054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400" b="1">
                <a:latin typeface="Arial" panose="020B0604020202020204" pitchFamily="34" charset="0"/>
              </a:rPr>
              <a:t>青蛙荷叶把歌唱</a:t>
            </a:r>
            <a:r>
              <a:rPr lang="zh-CN" altLang="en-US">
                <a:latin typeface="Arial" panose="020B0604020202020204" pitchFamily="34" charset="0"/>
              </a:rPr>
              <a:t>　　　　　　　　</a:t>
            </a:r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ipe dir="r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图片 72705" descr="u=2739268087,1563856904&amp;fm=0&amp;gp=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762000"/>
            <a:ext cx="53340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395" name="文本框 72706"/>
          <p:cNvSpPr txBox="1">
            <a:spLocks noChangeArrowheads="1"/>
          </p:cNvSpPr>
          <p:nvPr/>
        </p:nvSpPr>
        <p:spPr bwMode="auto">
          <a:xfrm>
            <a:off x="838200" y="5181600"/>
            <a:ext cx="74676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400" b="1" u="sng">
                <a:latin typeface="Arial" panose="020B0604020202020204" pitchFamily="34" charset="0"/>
              </a:rPr>
              <a:t>　　</a:t>
            </a:r>
            <a:r>
              <a:rPr lang="zh-CN" altLang="en-US" sz="4400" b="1">
                <a:latin typeface="Arial" panose="020B0604020202020204" pitchFamily="34" charset="0"/>
              </a:rPr>
              <a:t>在</a:t>
            </a:r>
            <a:r>
              <a:rPr lang="zh-CN" altLang="en-US" sz="4400" b="1" u="sng">
                <a:latin typeface="Arial" panose="020B0604020202020204" pitchFamily="34" charset="0"/>
              </a:rPr>
              <a:t>　　　</a:t>
            </a:r>
            <a:r>
              <a:rPr lang="zh-CN" altLang="en-US" sz="4400" b="1">
                <a:latin typeface="Arial" panose="020B0604020202020204" pitchFamily="34" charset="0"/>
              </a:rPr>
              <a:t>干</a:t>
            </a:r>
            <a:r>
              <a:rPr lang="zh-CN" altLang="en-US" sz="4400" b="1" u="sng">
                <a:latin typeface="Arial" panose="020B0604020202020204" pitchFamily="34" charset="0"/>
              </a:rPr>
              <a:t>　　　</a:t>
            </a:r>
            <a:r>
              <a:rPr lang="zh-CN" altLang="en-US" sz="4400" b="1">
                <a:latin typeface="Arial" panose="020B0604020202020204" pitchFamily="34" charset="0"/>
              </a:rPr>
              <a:t>．</a:t>
            </a:r>
            <a:r>
              <a:rPr lang="zh-CN" altLang="en-US" sz="5400" u="sng">
                <a:latin typeface="Arial" panose="020B0604020202020204" pitchFamily="34" charset="0"/>
              </a:rPr>
              <a:t>　</a:t>
            </a:r>
            <a:r>
              <a:rPr lang="zh-CN" altLang="en-US" u="sng">
                <a:latin typeface="Arial" panose="020B0604020202020204" pitchFamily="34" charset="0"/>
              </a:rPr>
              <a:t>　　</a:t>
            </a:r>
            <a:r>
              <a:rPr lang="zh-CN" altLang="en-US">
                <a:latin typeface="Arial" panose="020B0604020202020204" pitchFamily="34" charset="0"/>
              </a:rPr>
              <a:t>　　　　　　</a:t>
            </a:r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ipe dir="r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图片 73729" descr="u=2739268087,1563856904&amp;fm=0&amp;gp=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762000"/>
            <a:ext cx="53340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419" name="文本框 73730"/>
          <p:cNvSpPr txBox="1">
            <a:spLocks noChangeArrowheads="1"/>
          </p:cNvSpPr>
          <p:nvPr/>
        </p:nvSpPr>
        <p:spPr bwMode="auto">
          <a:xfrm>
            <a:off x="1295400" y="5105400"/>
            <a:ext cx="533400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800" b="1">
                <a:latin typeface="Arial" panose="020B0604020202020204" pitchFamily="34" charset="0"/>
              </a:rPr>
              <a:t>老鹰空中展翅飞</a:t>
            </a:r>
            <a:r>
              <a:rPr lang="zh-CN" altLang="en-US" sz="4800">
                <a:latin typeface="Arial" panose="020B0604020202020204" pitchFamily="34" charset="0"/>
              </a:rPr>
              <a:t>　　　　　</a:t>
            </a:r>
            <a:endParaRPr lang="zh-CN" altLang="en-US" sz="48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ipe dir="r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42" name="组合 6"/>
          <p:cNvGrpSpPr/>
          <p:nvPr/>
        </p:nvGrpSpPr>
        <p:grpSpPr bwMode="auto">
          <a:xfrm>
            <a:off x="179388" y="112713"/>
            <a:ext cx="2927350" cy="1336675"/>
            <a:chOff x="179512" y="84330"/>
            <a:chExt cx="2927161" cy="1002532"/>
          </a:xfrm>
        </p:grpSpPr>
        <p:grpSp>
          <p:nvGrpSpPr>
            <p:cNvPr id="61445" name="组合 3"/>
            <p:cNvGrpSpPr/>
            <p:nvPr/>
          </p:nvGrpSpPr>
          <p:grpSpPr bwMode="auto">
            <a:xfrm>
              <a:off x="885872" y="483518"/>
              <a:ext cx="2220801" cy="544595"/>
              <a:chOff x="1610558" y="939497"/>
              <a:chExt cx="2221001" cy="659622"/>
            </a:xfrm>
          </p:grpSpPr>
          <p:pic>
            <p:nvPicPr>
              <p:cNvPr id="61447" name="图片 1"/>
              <p:cNvPicPr>
                <a:picLocks noChangeAspect="1"/>
              </p:cNvPicPr>
              <p:nvPr/>
            </p:nvPicPr>
            <p:blipFill>
              <a:blip r:embed="rId1">
                <a:clrChange>
                  <a:clrFrom>
                    <a:srgbClr val="FFFEFD"/>
                  </a:clrFrom>
                  <a:clrTo>
                    <a:srgbClr val="FFFEFD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43398" y="991683"/>
                <a:ext cx="2088161" cy="607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1448" name="文本框 2"/>
              <p:cNvSpPr txBox="1">
                <a:spLocks noChangeArrowheads="1"/>
              </p:cNvSpPr>
              <p:nvPr/>
            </p:nvSpPr>
            <p:spPr bwMode="auto">
              <a:xfrm>
                <a:off x="1610558" y="939497"/>
                <a:ext cx="1927143" cy="4749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2800" b="1">
                    <a:solidFill>
                      <a:srgbClr val="0070C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拓展延伸</a:t>
                </a:r>
                <a:endParaRPr lang="zh-CN" altLang="en-US" sz="2800" b="1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pic>
          <p:nvPicPr>
            <p:cNvPr id="61446" name="Picture 8" descr="F:\外部文件\状元矢量无对联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84330"/>
              <a:ext cx="991131" cy="10025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681038" y="1449388"/>
            <a:ext cx="6129337" cy="401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FF00FF"/>
                </a:solidFill>
                <a:latin typeface="宋体" panose="02010600030101010101" pitchFamily="2" charset="-122"/>
              </a:rPr>
              <a:t>蚂蚁是怎样寻找食物的：</a:t>
            </a:r>
            <a:endParaRPr lang="en-US" altLang="zh-CN" sz="2800" b="1">
              <a:solidFill>
                <a:srgbClr val="FF00FF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    当发现食物时，蚂蚁会立刻返回蚁巢，它一边走一边分泌一种化学物质，在路上留下记号。它回到巢穴后，立即与其他蚂蚁交流信息，然后带领大家沿着这种化学物质的气味去搬运食物。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pic>
        <p:nvPicPr>
          <p:cNvPr id="61444" name="Picture 13" descr="E:\文件中转站\课题图\续204 副本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4500" y="2852738"/>
            <a:ext cx="2159000" cy="2163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466" name="组合 6"/>
          <p:cNvGrpSpPr/>
          <p:nvPr/>
        </p:nvGrpSpPr>
        <p:grpSpPr bwMode="auto">
          <a:xfrm>
            <a:off x="179388" y="112713"/>
            <a:ext cx="2927350" cy="1336675"/>
            <a:chOff x="179512" y="84330"/>
            <a:chExt cx="2927161" cy="1002532"/>
          </a:xfrm>
        </p:grpSpPr>
        <p:grpSp>
          <p:nvGrpSpPr>
            <p:cNvPr id="62468" name="组合 3"/>
            <p:cNvGrpSpPr/>
            <p:nvPr/>
          </p:nvGrpSpPr>
          <p:grpSpPr bwMode="auto">
            <a:xfrm>
              <a:off x="885872" y="483518"/>
              <a:ext cx="2220801" cy="544595"/>
              <a:chOff x="1610558" y="939497"/>
              <a:chExt cx="2221001" cy="659622"/>
            </a:xfrm>
          </p:grpSpPr>
          <p:pic>
            <p:nvPicPr>
              <p:cNvPr id="62470" name="图片 1"/>
              <p:cNvPicPr>
                <a:picLocks noChangeAspect="1"/>
              </p:cNvPicPr>
              <p:nvPr/>
            </p:nvPicPr>
            <p:blipFill>
              <a:blip r:embed="rId1">
                <a:clrChange>
                  <a:clrFrom>
                    <a:srgbClr val="FFFEFD"/>
                  </a:clrFrom>
                  <a:clrTo>
                    <a:srgbClr val="FFFEFD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43398" y="991683"/>
                <a:ext cx="2088161" cy="607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2471" name="文本框 2"/>
              <p:cNvSpPr txBox="1">
                <a:spLocks noChangeArrowheads="1"/>
              </p:cNvSpPr>
              <p:nvPr/>
            </p:nvSpPr>
            <p:spPr bwMode="auto">
              <a:xfrm>
                <a:off x="1610558" y="939497"/>
                <a:ext cx="1927143" cy="4749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2800" b="1">
                    <a:solidFill>
                      <a:srgbClr val="0070C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课后作业</a:t>
                </a:r>
                <a:endParaRPr lang="zh-CN" altLang="en-US" sz="2800" b="1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pic>
          <p:nvPicPr>
            <p:cNvPr id="62469" name="Picture 8" descr="F:\外部文件\状元矢量无对联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84330"/>
              <a:ext cx="991131" cy="10025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2467" name="内容占位符 2"/>
          <p:cNvSpPr txBox="1"/>
          <p:nvPr/>
        </p:nvSpPr>
        <p:spPr bwMode="auto">
          <a:xfrm>
            <a:off x="1697038" y="2278063"/>
            <a:ext cx="6075362" cy="189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1500"/>
              </a:spcBef>
            </a:pP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、有感情地朗读课文。</a:t>
            </a:r>
            <a:endParaRPr lang="en-US" altLang="zh-CN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ts val="1500"/>
              </a:spcBef>
            </a:pP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、默写生字词。</a:t>
            </a:r>
            <a:endParaRPr lang="zh-CN" altLang="zh-CN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2195513" y="642938"/>
            <a:ext cx="4392612" cy="768350"/>
          </a:xfrm>
          <a:prstGeom prst="roundRect">
            <a:avLst/>
          </a:prstGeom>
          <a:noFill/>
          <a:ln w="38100" cmpd="dbl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defRPr/>
            </a:pPr>
            <a:r>
              <a:rPr lang="zh-CN" altLang="en-US" sz="32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课后习题参考答案</a:t>
            </a:r>
            <a:endParaRPr lang="zh-CN" altLang="en-US" sz="3200" b="1" dirty="0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1"/>
          <p:cNvSpPr txBox="1">
            <a:spLocks noChangeArrowheads="1"/>
          </p:cNvSpPr>
          <p:nvPr/>
        </p:nvSpPr>
        <p:spPr bwMode="auto">
          <a:xfrm>
            <a:off x="474663" y="1665288"/>
            <a:ext cx="7802562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indent="-342900" eaLnBrk="1" hangingPunct="1">
              <a:lnSpc>
                <a:spcPct val="130000"/>
              </a:lnSpc>
              <a:buFont typeface="Wingdings" panose="05000000000000000000" pitchFamily="2" charset="2"/>
              <a:buChar char="u"/>
              <a:defRPr/>
            </a:pPr>
            <a:r>
              <a:rPr lang="zh-CN" altLang="zh-CN" sz="2800" b="1" dirty="0" smtClean="0">
                <a:latin typeface="+mn-ea"/>
                <a:ea typeface="+mn-ea"/>
              </a:rPr>
              <a:t>朗读课文。</a:t>
            </a:r>
            <a:endParaRPr lang="zh-CN" altLang="en-US" sz="2800" b="1" dirty="0" smtClean="0">
              <a:latin typeface="+mn-ea"/>
              <a:ea typeface="+mn-ea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474663" y="2527300"/>
            <a:ext cx="8177212" cy="2333625"/>
          </a:xfrm>
          <a:prstGeom prst="rect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老师</a:t>
            </a:r>
            <a:r>
              <a:rPr lang="zh-CN" altLang="zh-CN" sz="28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指导：</a:t>
            </a:r>
            <a:endParaRPr lang="en-US" altLang="zh-CN" sz="28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8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本文描写的是小动物们在夏天活动的情形，朗读时，要读出小动物们在田野里活动的情趣，同时要注意读出节奏。 </a:t>
            </a:r>
            <a:endParaRPr lang="en-US" altLang="zh-CN" sz="28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6145" descr="%5Bwallcoo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文本框 6146"/>
          <p:cNvSpPr txBox="1">
            <a:spLocks noChangeArrowheads="1"/>
          </p:cNvSpPr>
          <p:nvPr/>
        </p:nvSpPr>
        <p:spPr bwMode="auto">
          <a:xfrm>
            <a:off x="1066800" y="1143000"/>
            <a:ext cx="1925638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6000" b="1">
                <a:latin typeface="Arial" panose="020B0604020202020204" pitchFamily="34" charset="0"/>
              </a:rPr>
              <a:t>蜻 蜓</a:t>
            </a:r>
            <a:endParaRPr lang="zh-CN" altLang="en-US" sz="6000" b="1">
              <a:latin typeface="Arial" panose="020B0604020202020204" pitchFamily="34" charset="0"/>
            </a:endParaRPr>
          </a:p>
        </p:txBody>
      </p:sp>
      <p:sp>
        <p:nvSpPr>
          <p:cNvPr id="18436" name="文本框 6147"/>
          <p:cNvSpPr txBox="1">
            <a:spLocks noChangeArrowheads="1"/>
          </p:cNvSpPr>
          <p:nvPr/>
        </p:nvSpPr>
        <p:spPr bwMode="auto">
          <a:xfrm>
            <a:off x="3810000" y="1066800"/>
            <a:ext cx="1925638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6000" b="1">
                <a:latin typeface="Arial" panose="020B0604020202020204" pitchFamily="34" charset="0"/>
              </a:rPr>
              <a:t>蝴 蝶</a:t>
            </a:r>
            <a:endParaRPr lang="zh-CN" altLang="en-US" sz="6000" b="1">
              <a:latin typeface="Arial" panose="020B0604020202020204" pitchFamily="34" charset="0"/>
            </a:endParaRPr>
          </a:p>
        </p:txBody>
      </p:sp>
      <p:sp>
        <p:nvSpPr>
          <p:cNvPr id="18437" name="文本框 6148"/>
          <p:cNvSpPr txBox="1">
            <a:spLocks noChangeArrowheads="1"/>
          </p:cNvSpPr>
          <p:nvPr/>
        </p:nvSpPr>
        <p:spPr bwMode="auto">
          <a:xfrm>
            <a:off x="6400800" y="1066800"/>
            <a:ext cx="1981200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6000" b="1">
                <a:latin typeface="Arial" panose="020B0604020202020204" pitchFamily="34" charset="0"/>
              </a:rPr>
              <a:t>蚯 蚓</a:t>
            </a:r>
            <a:endParaRPr lang="zh-CN" altLang="en-US" sz="6000" b="1">
              <a:latin typeface="Arial" panose="020B0604020202020204" pitchFamily="34" charset="0"/>
            </a:endParaRPr>
          </a:p>
        </p:txBody>
      </p:sp>
      <p:sp>
        <p:nvSpPr>
          <p:cNvPr id="18438" name="文本框 6149"/>
          <p:cNvSpPr txBox="1">
            <a:spLocks noChangeArrowheads="1"/>
          </p:cNvSpPr>
          <p:nvPr/>
        </p:nvSpPr>
        <p:spPr bwMode="auto">
          <a:xfrm>
            <a:off x="990600" y="3505200"/>
            <a:ext cx="1925638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6000" b="1">
                <a:latin typeface="Arial" panose="020B0604020202020204" pitchFamily="34" charset="0"/>
              </a:rPr>
              <a:t>蚂 蚁</a:t>
            </a:r>
            <a:endParaRPr lang="zh-CN" altLang="en-US" sz="6000" b="1">
              <a:latin typeface="Arial" panose="020B0604020202020204" pitchFamily="34" charset="0"/>
            </a:endParaRPr>
          </a:p>
        </p:txBody>
      </p:sp>
      <p:sp>
        <p:nvSpPr>
          <p:cNvPr id="18439" name="文本框 6150"/>
          <p:cNvSpPr txBox="1">
            <a:spLocks noChangeArrowheads="1"/>
          </p:cNvSpPr>
          <p:nvPr/>
        </p:nvSpPr>
        <p:spPr bwMode="auto">
          <a:xfrm>
            <a:off x="3810000" y="3505200"/>
            <a:ext cx="1925638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6000" b="1">
                <a:latin typeface="Arial" panose="020B0604020202020204" pitchFamily="34" charset="0"/>
              </a:rPr>
              <a:t>蝌 蚪</a:t>
            </a:r>
            <a:endParaRPr lang="zh-CN" altLang="en-US" sz="6000" b="1">
              <a:latin typeface="Arial" panose="020B0604020202020204" pitchFamily="34" charset="0"/>
            </a:endParaRPr>
          </a:p>
        </p:txBody>
      </p:sp>
      <p:sp>
        <p:nvSpPr>
          <p:cNvPr id="18440" name="文本框 6151"/>
          <p:cNvSpPr txBox="1">
            <a:spLocks noChangeArrowheads="1"/>
          </p:cNvSpPr>
          <p:nvPr/>
        </p:nvSpPr>
        <p:spPr bwMode="auto">
          <a:xfrm>
            <a:off x="6477000" y="3505200"/>
            <a:ext cx="1925638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6000" b="1">
                <a:latin typeface="Arial" panose="020B0604020202020204" pitchFamily="34" charset="0"/>
              </a:rPr>
              <a:t>蜘 蛛</a:t>
            </a:r>
            <a:endParaRPr lang="zh-CN" altLang="en-US" sz="60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ipe dir="r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46088" y="4440238"/>
            <a:ext cx="8177212" cy="121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  老师指导：这些都是出自本文的一些短语，大家可以采用齐读、开火车读、赛读的方式记住它们。</a:t>
            </a:r>
            <a:endParaRPr lang="en-US" altLang="zh-CN" sz="28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64515" name="组合 9"/>
          <p:cNvGrpSpPr/>
          <p:nvPr/>
        </p:nvGrpSpPr>
        <p:grpSpPr bwMode="auto">
          <a:xfrm>
            <a:off x="585788" y="1125538"/>
            <a:ext cx="8199437" cy="2676525"/>
            <a:chOff x="580697" y="843913"/>
            <a:chExt cx="7802562" cy="2007164"/>
          </a:xfrm>
        </p:grpSpPr>
        <p:sp>
          <p:nvSpPr>
            <p:cNvPr id="2" name="TextBox 1"/>
            <p:cNvSpPr txBox="1">
              <a:spLocks noChangeArrowheads="1"/>
            </p:cNvSpPr>
            <p:nvPr/>
          </p:nvSpPr>
          <p:spPr bwMode="auto">
            <a:xfrm>
              <a:off x="580697" y="843913"/>
              <a:ext cx="7802562" cy="2007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342900" indent="-342900" eaLnBrk="1" hangingPunct="1">
                <a:lnSpc>
                  <a:spcPct val="200000"/>
                </a:lnSpc>
                <a:buFont typeface="Wingdings" panose="05000000000000000000" pitchFamily="2" charset="2"/>
                <a:buChar char="u"/>
                <a:defRPr/>
              </a:pPr>
              <a:r>
                <a:rPr lang="zh-CN" altLang="en-US" sz="2800" b="1" dirty="0" smtClean="0">
                  <a:latin typeface="+mn-ea"/>
                  <a:ea typeface="+mn-ea"/>
                </a:rPr>
                <a:t>读一读，记一记</a:t>
              </a:r>
              <a:r>
                <a:rPr lang="zh-CN" altLang="zh-CN" sz="2800" b="1" dirty="0" smtClean="0">
                  <a:latin typeface="+mn-ea"/>
                  <a:ea typeface="+mn-ea"/>
                </a:rPr>
                <a:t>。</a:t>
              </a:r>
              <a:endParaRPr lang="en-US" altLang="zh-CN" sz="2800" b="1" dirty="0" smtClean="0">
                <a:latin typeface="+mn-ea"/>
                <a:ea typeface="+mn-ea"/>
              </a:endParaRPr>
            </a:p>
            <a:p>
              <a:pPr eaLnBrk="1" hangingPunct="1">
                <a:lnSpc>
                  <a:spcPct val="200000"/>
                </a:lnSpc>
                <a:defRPr/>
              </a:pPr>
              <a:r>
                <a:rPr lang="zh-CN" altLang="en-US" sz="2800" b="1" dirty="0" smtClean="0">
                  <a:latin typeface="+mn-ea"/>
                  <a:ea typeface="+mn-ea"/>
                </a:rPr>
                <a:t>  蜻蜓展  翅    蝴 蝶 飞舞    蚯  蚓  松 土</a:t>
              </a:r>
              <a:endParaRPr lang="en-US" altLang="zh-CN" sz="2800" b="1" dirty="0" smtClean="0">
                <a:latin typeface="+mn-ea"/>
                <a:ea typeface="+mn-ea"/>
              </a:endParaRPr>
            </a:p>
            <a:p>
              <a:pPr eaLnBrk="1" hangingPunct="1">
                <a:lnSpc>
                  <a:spcPct val="200000"/>
                </a:lnSpc>
                <a:defRPr/>
              </a:pPr>
              <a:r>
                <a:rPr lang="en-US" altLang="zh-CN" sz="2800" b="1" dirty="0">
                  <a:latin typeface="+mn-ea"/>
                  <a:ea typeface="+mn-ea"/>
                </a:rPr>
                <a:t> </a:t>
              </a:r>
              <a:r>
                <a:rPr lang="en-US" altLang="zh-CN" sz="2800" b="1" dirty="0" smtClean="0">
                  <a:latin typeface="+mn-ea"/>
                  <a:ea typeface="+mn-ea"/>
                </a:rPr>
                <a:t> </a:t>
              </a:r>
              <a:r>
                <a:rPr lang="zh-CN" altLang="en-US" sz="2800" b="1" dirty="0" smtClean="0">
                  <a:latin typeface="+mn-ea"/>
                  <a:ea typeface="+mn-ea"/>
                </a:rPr>
                <a:t>蚂蚁搬家      蝌 蚪游水     蜘蛛结网     </a:t>
              </a:r>
              <a:endParaRPr lang="zh-CN" altLang="en-US" sz="2800" b="1" dirty="0" smtClean="0">
                <a:latin typeface="+mn-ea"/>
                <a:ea typeface="+mn-ea"/>
              </a:endParaRPr>
            </a:p>
          </p:txBody>
        </p:sp>
        <p:sp>
          <p:nvSpPr>
            <p:cNvPr id="64517" name="矩形 3"/>
            <p:cNvSpPr>
              <a:spLocks noChangeArrowheads="1"/>
            </p:cNvSpPr>
            <p:nvPr/>
          </p:nvSpPr>
          <p:spPr bwMode="auto">
            <a:xfrm>
              <a:off x="1153143" y="1342614"/>
              <a:ext cx="1554701" cy="3922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2800" b="1">
                  <a:solidFill>
                    <a:srgbClr val="FF00FF"/>
                  </a:solidFill>
                  <a:latin typeface="宋体" panose="02010600030101010101" pitchFamily="2" charset="-122"/>
                </a:rPr>
                <a:t>zhǎn</a:t>
              </a:r>
              <a:r>
                <a:rPr lang="zh-CN" altLang="en-US" sz="2800" b="1">
                  <a:solidFill>
                    <a:srgbClr val="FF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2800" b="1">
                  <a:solidFill>
                    <a:srgbClr val="FF00FF"/>
                  </a:solidFill>
                  <a:latin typeface="宋体" panose="02010600030101010101" pitchFamily="2" charset="-122"/>
                </a:rPr>
                <a:t>chì</a:t>
              </a:r>
              <a:endParaRPr lang="zh-CN" altLang="en-US" sz="2800" b="1">
                <a:solidFill>
                  <a:srgbClr val="FF00FF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64518" name="矩形 4"/>
            <p:cNvSpPr>
              <a:spLocks noChangeArrowheads="1"/>
            </p:cNvSpPr>
            <p:nvPr/>
          </p:nvSpPr>
          <p:spPr bwMode="auto">
            <a:xfrm>
              <a:off x="2729163" y="1346362"/>
              <a:ext cx="1727073" cy="3922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2800" b="1">
                  <a:solidFill>
                    <a:srgbClr val="FF00FF"/>
                  </a:solidFill>
                  <a:latin typeface="宋体" panose="02010600030101010101" pitchFamily="2" charset="-122"/>
                </a:rPr>
                <a:t>hú</a:t>
              </a:r>
              <a:r>
                <a:rPr lang="zh-CN" altLang="en-US" sz="2800" b="1">
                  <a:solidFill>
                    <a:srgbClr val="FF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2800" b="1">
                  <a:solidFill>
                    <a:srgbClr val="FF00FF"/>
                  </a:solidFill>
                  <a:latin typeface="宋体" panose="02010600030101010101" pitchFamily="2" charset="-122"/>
                </a:rPr>
                <a:t>dié</a:t>
              </a:r>
              <a:r>
                <a:rPr lang="zh-CN" altLang="en-US" sz="2800" b="1">
                  <a:solidFill>
                    <a:srgbClr val="FF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2800" b="1">
                  <a:solidFill>
                    <a:srgbClr val="FF00FF"/>
                  </a:solidFill>
                  <a:latin typeface="宋体" panose="02010600030101010101" pitchFamily="2" charset="-122"/>
                </a:rPr>
                <a:t>wǔ</a:t>
              </a:r>
              <a:endParaRPr lang="zh-CN" altLang="en-US" sz="2800" b="1">
                <a:solidFill>
                  <a:srgbClr val="FF00FF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64519" name="矩形 5"/>
            <p:cNvSpPr>
              <a:spLocks noChangeArrowheads="1"/>
            </p:cNvSpPr>
            <p:nvPr/>
          </p:nvSpPr>
          <p:spPr bwMode="auto">
            <a:xfrm>
              <a:off x="4784841" y="1338724"/>
              <a:ext cx="2244188" cy="3922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2800" b="1">
                  <a:solidFill>
                    <a:srgbClr val="FF00FF"/>
                  </a:solidFill>
                  <a:latin typeface="宋体" panose="02010600030101010101" pitchFamily="2" charset="-122"/>
                </a:rPr>
                <a:t>qiū</a:t>
              </a:r>
              <a:r>
                <a:rPr lang="zh-CN" altLang="en-US" sz="2800" b="1">
                  <a:solidFill>
                    <a:srgbClr val="FF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2800" b="1">
                  <a:solidFill>
                    <a:srgbClr val="FF00FF"/>
                  </a:solidFill>
                  <a:latin typeface="宋体" panose="02010600030101010101" pitchFamily="2" charset="-122"/>
                </a:rPr>
                <a:t>yǐn</a:t>
              </a:r>
              <a:r>
                <a:rPr lang="zh-CN" altLang="en-US" sz="2800" b="1">
                  <a:solidFill>
                    <a:srgbClr val="FF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2800" b="1">
                  <a:solidFill>
                    <a:srgbClr val="FF00FF"/>
                  </a:solidFill>
                  <a:latin typeface="宋体" panose="02010600030101010101" pitchFamily="2" charset="-122"/>
                </a:rPr>
                <a:t>sōnɡ</a:t>
              </a:r>
              <a:endParaRPr lang="zh-CN" altLang="en-US" sz="2800" b="1">
                <a:solidFill>
                  <a:srgbClr val="FF00FF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64520" name="矩形 6"/>
            <p:cNvSpPr>
              <a:spLocks noChangeArrowheads="1"/>
            </p:cNvSpPr>
            <p:nvPr/>
          </p:nvSpPr>
          <p:spPr bwMode="auto">
            <a:xfrm>
              <a:off x="1358710" y="2031407"/>
              <a:ext cx="692843" cy="3922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2800" b="1">
                  <a:solidFill>
                    <a:srgbClr val="FF00FF"/>
                  </a:solidFill>
                  <a:latin typeface="宋体" panose="02010600030101010101" pitchFamily="2" charset="-122"/>
                </a:rPr>
                <a:t>bān</a:t>
              </a:r>
              <a:endParaRPr lang="zh-CN" altLang="en-US" sz="2800" b="1">
                <a:solidFill>
                  <a:srgbClr val="FF00FF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64521" name="矩形 7"/>
            <p:cNvSpPr>
              <a:spLocks noChangeArrowheads="1"/>
            </p:cNvSpPr>
            <p:nvPr/>
          </p:nvSpPr>
          <p:spPr bwMode="auto">
            <a:xfrm>
              <a:off x="5325405" y="2031407"/>
              <a:ext cx="692843" cy="3922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2800" b="1">
                  <a:solidFill>
                    <a:srgbClr val="FF00FF"/>
                  </a:solidFill>
                  <a:latin typeface="宋体" panose="02010600030101010101" pitchFamily="2" charset="-122"/>
                </a:rPr>
                <a:t>jié</a:t>
              </a:r>
              <a:endParaRPr lang="zh-CN" altLang="en-US" sz="2800" b="1">
                <a:solidFill>
                  <a:srgbClr val="FF00FF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64522" name="矩形 8"/>
            <p:cNvSpPr>
              <a:spLocks noChangeArrowheads="1"/>
            </p:cNvSpPr>
            <p:nvPr/>
          </p:nvSpPr>
          <p:spPr bwMode="auto">
            <a:xfrm>
              <a:off x="2592117" y="1977430"/>
              <a:ext cx="1209958" cy="3922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2800" b="1">
                  <a:solidFill>
                    <a:srgbClr val="FF00FF"/>
                  </a:solidFill>
                  <a:latin typeface="宋体" panose="02010600030101010101" pitchFamily="2" charset="-122"/>
                </a:rPr>
                <a:t>kē dǒu</a:t>
              </a:r>
              <a:endParaRPr lang="zh-CN" altLang="en-US" sz="2800" b="1">
                <a:solidFill>
                  <a:srgbClr val="FF00FF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7169" descr="%5Bwallcoo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1" name="文本框 7170"/>
          <p:cNvSpPr txBox="1">
            <a:spLocks noChangeArrowheads="1"/>
          </p:cNvSpPr>
          <p:nvPr/>
        </p:nvSpPr>
        <p:spPr bwMode="auto">
          <a:xfrm>
            <a:off x="7924800" y="3505200"/>
            <a:ext cx="949325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6000" b="1">
                <a:latin typeface="Arial" panose="020B0604020202020204" pitchFamily="34" charset="0"/>
              </a:rPr>
              <a:t>蜓</a:t>
            </a:r>
            <a:endParaRPr lang="zh-CN" altLang="en-US" sz="6000" b="1">
              <a:latin typeface="Arial" panose="020B0604020202020204" pitchFamily="34" charset="0"/>
            </a:endParaRPr>
          </a:p>
        </p:txBody>
      </p:sp>
      <p:sp>
        <p:nvSpPr>
          <p:cNvPr id="7172" name="文本框 7171"/>
          <p:cNvSpPr txBox="1">
            <a:spLocks noChangeArrowheads="1"/>
          </p:cNvSpPr>
          <p:nvPr/>
        </p:nvSpPr>
        <p:spPr bwMode="auto">
          <a:xfrm>
            <a:off x="2133600" y="990600"/>
            <a:ext cx="949325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6000" b="1">
                <a:latin typeface="Arial" panose="020B0604020202020204" pitchFamily="34" charset="0"/>
              </a:rPr>
              <a:t>蝶</a:t>
            </a:r>
            <a:endParaRPr lang="zh-CN" altLang="en-US" sz="6000" b="1">
              <a:latin typeface="Arial" panose="020B0604020202020204" pitchFamily="34" charset="0"/>
            </a:endParaRPr>
          </a:p>
        </p:txBody>
      </p:sp>
      <p:sp>
        <p:nvSpPr>
          <p:cNvPr id="43013" name="文本框 7172"/>
          <p:cNvSpPr txBox="1">
            <a:spLocks noChangeArrowheads="1"/>
          </p:cNvSpPr>
          <p:nvPr/>
        </p:nvSpPr>
        <p:spPr bwMode="auto">
          <a:xfrm>
            <a:off x="6477000" y="914400"/>
            <a:ext cx="990600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6000" b="1">
                <a:latin typeface="Arial" panose="020B0604020202020204" pitchFamily="34" charset="0"/>
              </a:rPr>
              <a:t>蚯</a:t>
            </a:r>
            <a:endParaRPr lang="zh-CN" altLang="en-US" sz="6000" b="1">
              <a:latin typeface="Arial" panose="020B0604020202020204" pitchFamily="34" charset="0"/>
            </a:endParaRPr>
          </a:p>
        </p:txBody>
      </p:sp>
      <p:sp>
        <p:nvSpPr>
          <p:cNvPr id="43014" name="文本框 7173"/>
          <p:cNvSpPr txBox="1">
            <a:spLocks noChangeArrowheads="1"/>
          </p:cNvSpPr>
          <p:nvPr/>
        </p:nvSpPr>
        <p:spPr bwMode="auto">
          <a:xfrm>
            <a:off x="685800" y="990600"/>
            <a:ext cx="1066800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6000" b="1">
                <a:latin typeface="Arial" panose="020B0604020202020204" pitchFamily="34" charset="0"/>
              </a:rPr>
              <a:t>蚂</a:t>
            </a:r>
            <a:endParaRPr lang="zh-CN" altLang="en-US" sz="6000" b="1">
              <a:latin typeface="Arial" panose="020B0604020202020204" pitchFamily="34" charset="0"/>
            </a:endParaRPr>
          </a:p>
        </p:txBody>
      </p:sp>
      <p:sp>
        <p:nvSpPr>
          <p:cNvPr id="43015" name="文本框 7174"/>
          <p:cNvSpPr txBox="1">
            <a:spLocks noChangeArrowheads="1"/>
          </p:cNvSpPr>
          <p:nvPr/>
        </p:nvSpPr>
        <p:spPr bwMode="auto">
          <a:xfrm>
            <a:off x="6553200" y="3505200"/>
            <a:ext cx="949325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6000" b="1">
                <a:latin typeface="Arial" panose="020B0604020202020204" pitchFamily="34" charset="0"/>
              </a:rPr>
              <a:t>蝌</a:t>
            </a:r>
            <a:endParaRPr lang="zh-CN" altLang="en-US" sz="6000" b="1">
              <a:latin typeface="Arial" panose="020B0604020202020204" pitchFamily="34" charset="0"/>
            </a:endParaRPr>
          </a:p>
        </p:txBody>
      </p:sp>
      <p:sp>
        <p:nvSpPr>
          <p:cNvPr id="43016" name="文本框 7175"/>
          <p:cNvSpPr txBox="1">
            <a:spLocks noChangeArrowheads="1"/>
          </p:cNvSpPr>
          <p:nvPr/>
        </p:nvSpPr>
        <p:spPr bwMode="auto">
          <a:xfrm>
            <a:off x="5105400" y="3505200"/>
            <a:ext cx="949325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6000" b="1">
                <a:latin typeface="Arial" panose="020B0604020202020204" pitchFamily="34" charset="0"/>
              </a:rPr>
              <a:t>蜘</a:t>
            </a:r>
            <a:endParaRPr lang="zh-CN" altLang="en-US" sz="6000" b="1">
              <a:latin typeface="Arial" panose="020B0604020202020204" pitchFamily="34" charset="0"/>
            </a:endParaRPr>
          </a:p>
        </p:txBody>
      </p:sp>
      <p:sp>
        <p:nvSpPr>
          <p:cNvPr id="43017" name="文本框 7176"/>
          <p:cNvSpPr txBox="1">
            <a:spLocks noChangeArrowheads="1"/>
          </p:cNvSpPr>
          <p:nvPr/>
        </p:nvSpPr>
        <p:spPr bwMode="auto">
          <a:xfrm>
            <a:off x="5029200" y="914400"/>
            <a:ext cx="990600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6000" b="1">
                <a:latin typeface="Arial" panose="020B0604020202020204" pitchFamily="34" charset="0"/>
              </a:rPr>
              <a:t>蚁</a:t>
            </a:r>
            <a:endParaRPr lang="zh-CN" altLang="en-US" sz="6000" b="1">
              <a:latin typeface="Arial" panose="020B0604020202020204" pitchFamily="34" charset="0"/>
            </a:endParaRPr>
          </a:p>
        </p:txBody>
      </p:sp>
      <p:sp>
        <p:nvSpPr>
          <p:cNvPr id="43018" name="文本框 7177"/>
          <p:cNvSpPr txBox="1">
            <a:spLocks noChangeArrowheads="1"/>
          </p:cNvSpPr>
          <p:nvPr/>
        </p:nvSpPr>
        <p:spPr bwMode="auto">
          <a:xfrm>
            <a:off x="7848600" y="914400"/>
            <a:ext cx="949325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6000" b="1">
                <a:latin typeface="Arial" panose="020B0604020202020204" pitchFamily="34" charset="0"/>
              </a:rPr>
              <a:t>蝴</a:t>
            </a:r>
            <a:endParaRPr lang="zh-CN" altLang="en-US" sz="6000" b="1">
              <a:latin typeface="Arial" panose="020B0604020202020204" pitchFamily="34" charset="0"/>
            </a:endParaRPr>
          </a:p>
        </p:txBody>
      </p:sp>
      <p:sp>
        <p:nvSpPr>
          <p:cNvPr id="43019" name="文本框 7178"/>
          <p:cNvSpPr txBox="1">
            <a:spLocks noChangeArrowheads="1"/>
          </p:cNvSpPr>
          <p:nvPr/>
        </p:nvSpPr>
        <p:spPr bwMode="auto">
          <a:xfrm>
            <a:off x="3581400" y="914400"/>
            <a:ext cx="1066800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6000" b="1">
                <a:latin typeface="Arial" panose="020B0604020202020204" pitchFamily="34" charset="0"/>
              </a:rPr>
              <a:t>蚓</a:t>
            </a:r>
            <a:endParaRPr lang="zh-CN" altLang="en-US" sz="6000" b="1">
              <a:latin typeface="Arial" panose="020B0604020202020204" pitchFamily="34" charset="0"/>
            </a:endParaRPr>
          </a:p>
        </p:txBody>
      </p:sp>
      <p:sp>
        <p:nvSpPr>
          <p:cNvPr id="43020" name="文本框 7179"/>
          <p:cNvSpPr txBox="1">
            <a:spLocks noChangeArrowheads="1"/>
          </p:cNvSpPr>
          <p:nvPr/>
        </p:nvSpPr>
        <p:spPr bwMode="auto">
          <a:xfrm>
            <a:off x="685800" y="3581400"/>
            <a:ext cx="949325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6000" b="1">
                <a:latin typeface="Arial" panose="020B0604020202020204" pitchFamily="34" charset="0"/>
              </a:rPr>
              <a:t>蛛</a:t>
            </a:r>
            <a:endParaRPr lang="zh-CN" altLang="en-US" sz="6000" b="1">
              <a:latin typeface="Arial" panose="020B0604020202020204" pitchFamily="34" charset="0"/>
            </a:endParaRPr>
          </a:p>
        </p:txBody>
      </p:sp>
      <p:sp>
        <p:nvSpPr>
          <p:cNvPr id="43021" name="文本框 7180"/>
          <p:cNvSpPr txBox="1">
            <a:spLocks noChangeArrowheads="1"/>
          </p:cNvSpPr>
          <p:nvPr/>
        </p:nvSpPr>
        <p:spPr bwMode="auto">
          <a:xfrm>
            <a:off x="2133600" y="3581400"/>
            <a:ext cx="1066800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6000" b="1">
                <a:latin typeface="Arial" panose="020B0604020202020204" pitchFamily="34" charset="0"/>
              </a:rPr>
              <a:t>蜻</a:t>
            </a:r>
            <a:endParaRPr lang="zh-CN" altLang="en-US" sz="6000" b="1">
              <a:latin typeface="Arial" panose="020B0604020202020204" pitchFamily="34" charset="0"/>
            </a:endParaRPr>
          </a:p>
        </p:txBody>
      </p:sp>
      <p:sp>
        <p:nvSpPr>
          <p:cNvPr id="43022" name="文本框 7181"/>
          <p:cNvSpPr txBox="1">
            <a:spLocks noChangeArrowheads="1"/>
          </p:cNvSpPr>
          <p:nvPr/>
        </p:nvSpPr>
        <p:spPr bwMode="auto">
          <a:xfrm>
            <a:off x="3657600" y="3581400"/>
            <a:ext cx="949325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6000" b="1">
                <a:latin typeface="Arial" panose="020B0604020202020204" pitchFamily="34" charset="0"/>
              </a:rPr>
              <a:t>蚪</a:t>
            </a:r>
            <a:endParaRPr lang="zh-CN" altLang="en-US" sz="6000" b="1">
              <a:latin typeface="Arial" panose="020B0604020202020204" pitchFamily="34" charset="0"/>
            </a:endParaRPr>
          </a:p>
        </p:txBody>
      </p:sp>
      <p:sp>
        <p:nvSpPr>
          <p:cNvPr id="7183" name="文本框 7182"/>
          <p:cNvSpPr txBox="1">
            <a:spLocks noChangeArrowheads="1"/>
          </p:cNvSpPr>
          <p:nvPr/>
        </p:nvSpPr>
        <p:spPr bwMode="auto">
          <a:xfrm>
            <a:off x="7848600" y="2971800"/>
            <a:ext cx="9906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latin typeface="Arial" panose="020B0604020202020204" pitchFamily="34" charset="0"/>
              </a:rPr>
              <a:t>tíng</a:t>
            </a:r>
            <a:endParaRPr lang="zh-CN" altLang="en-US" sz="3200" b="1">
              <a:latin typeface="Arial" panose="020B0604020202020204" pitchFamily="34" charset="0"/>
            </a:endParaRPr>
          </a:p>
        </p:txBody>
      </p:sp>
      <p:sp>
        <p:nvSpPr>
          <p:cNvPr id="7184" name="文本框 7183"/>
          <p:cNvSpPr txBox="1">
            <a:spLocks noChangeArrowheads="1"/>
          </p:cNvSpPr>
          <p:nvPr/>
        </p:nvSpPr>
        <p:spPr bwMode="auto">
          <a:xfrm>
            <a:off x="1981200" y="2971800"/>
            <a:ext cx="1219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latin typeface="Arial" panose="020B0604020202020204" pitchFamily="34" charset="0"/>
              </a:rPr>
              <a:t>qīng</a:t>
            </a:r>
            <a:endParaRPr lang="zh-CN" altLang="en-US" sz="3200" b="1">
              <a:latin typeface="Arial" panose="020B0604020202020204" pitchFamily="34" charset="0"/>
            </a:endParaRPr>
          </a:p>
        </p:txBody>
      </p:sp>
      <p:sp>
        <p:nvSpPr>
          <p:cNvPr id="7185" name="文本框 7184"/>
          <p:cNvSpPr txBox="1">
            <a:spLocks noChangeArrowheads="1"/>
          </p:cNvSpPr>
          <p:nvPr/>
        </p:nvSpPr>
        <p:spPr bwMode="auto">
          <a:xfrm>
            <a:off x="7924800" y="381000"/>
            <a:ext cx="7620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latin typeface="Arial" panose="020B0604020202020204" pitchFamily="34" charset="0"/>
              </a:rPr>
              <a:t>hú</a:t>
            </a:r>
            <a:endParaRPr lang="zh-CN" altLang="en-US" sz="3200" b="1">
              <a:latin typeface="Arial" panose="020B0604020202020204" pitchFamily="34" charset="0"/>
            </a:endParaRPr>
          </a:p>
        </p:txBody>
      </p:sp>
      <p:sp>
        <p:nvSpPr>
          <p:cNvPr id="7186" name="文本框 7185"/>
          <p:cNvSpPr txBox="1">
            <a:spLocks noChangeArrowheads="1"/>
          </p:cNvSpPr>
          <p:nvPr/>
        </p:nvSpPr>
        <p:spPr bwMode="auto">
          <a:xfrm>
            <a:off x="2133600" y="457200"/>
            <a:ext cx="838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latin typeface="Arial" panose="020B0604020202020204" pitchFamily="34" charset="0"/>
              </a:rPr>
              <a:t>dié</a:t>
            </a:r>
            <a:endParaRPr lang="zh-CN" altLang="en-US" sz="3200" b="1">
              <a:latin typeface="Arial" panose="020B0604020202020204" pitchFamily="34" charset="0"/>
            </a:endParaRPr>
          </a:p>
        </p:txBody>
      </p:sp>
      <p:sp>
        <p:nvSpPr>
          <p:cNvPr id="7187" name="文本框 7186"/>
          <p:cNvSpPr txBox="1">
            <a:spLocks noChangeArrowheads="1"/>
          </p:cNvSpPr>
          <p:nvPr/>
        </p:nvSpPr>
        <p:spPr bwMode="auto">
          <a:xfrm>
            <a:off x="6477000" y="457200"/>
            <a:ext cx="838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latin typeface="Arial" panose="020B0604020202020204" pitchFamily="34" charset="0"/>
              </a:rPr>
              <a:t>qiū</a:t>
            </a:r>
            <a:endParaRPr lang="zh-CN" altLang="en-US" sz="3200" b="1">
              <a:latin typeface="Arial" panose="020B0604020202020204" pitchFamily="34" charset="0"/>
            </a:endParaRPr>
          </a:p>
        </p:txBody>
      </p:sp>
      <p:sp>
        <p:nvSpPr>
          <p:cNvPr id="7188" name="文本框 7187"/>
          <p:cNvSpPr txBox="1">
            <a:spLocks noChangeArrowheads="1"/>
          </p:cNvSpPr>
          <p:nvPr/>
        </p:nvSpPr>
        <p:spPr bwMode="auto">
          <a:xfrm>
            <a:off x="3657600" y="457200"/>
            <a:ext cx="9144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latin typeface="Arial" panose="020B0604020202020204" pitchFamily="34" charset="0"/>
              </a:rPr>
              <a:t>yǐn</a:t>
            </a:r>
            <a:endParaRPr lang="zh-CN" altLang="en-US" sz="3200" b="1">
              <a:latin typeface="Arial" panose="020B0604020202020204" pitchFamily="34" charset="0"/>
            </a:endParaRPr>
          </a:p>
        </p:txBody>
      </p:sp>
      <p:sp>
        <p:nvSpPr>
          <p:cNvPr id="7189" name="文本框 7188"/>
          <p:cNvSpPr txBox="1">
            <a:spLocks noChangeArrowheads="1"/>
          </p:cNvSpPr>
          <p:nvPr/>
        </p:nvSpPr>
        <p:spPr bwMode="auto">
          <a:xfrm>
            <a:off x="5105400" y="457200"/>
            <a:ext cx="7620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latin typeface="Arial" panose="020B0604020202020204" pitchFamily="34" charset="0"/>
              </a:rPr>
              <a:t>yǐ</a:t>
            </a:r>
            <a:endParaRPr lang="zh-CN" altLang="en-US" sz="3200" b="1">
              <a:latin typeface="Arial" panose="020B0604020202020204" pitchFamily="34" charset="0"/>
            </a:endParaRPr>
          </a:p>
        </p:txBody>
      </p:sp>
      <p:sp>
        <p:nvSpPr>
          <p:cNvPr id="7190" name="文本框 7189"/>
          <p:cNvSpPr txBox="1">
            <a:spLocks noChangeArrowheads="1"/>
          </p:cNvSpPr>
          <p:nvPr/>
        </p:nvSpPr>
        <p:spPr bwMode="auto">
          <a:xfrm>
            <a:off x="762000" y="533400"/>
            <a:ext cx="838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latin typeface="Arial" panose="020B0604020202020204" pitchFamily="34" charset="0"/>
              </a:rPr>
              <a:t>mǎ</a:t>
            </a:r>
            <a:endParaRPr lang="zh-CN" altLang="en-US" sz="3200" b="1">
              <a:latin typeface="Arial" panose="020B0604020202020204" pitchFamily="34" charset="0"/>
            </a:endParaRPr>
          </a:p>
        </p:txBody>
      </p:sp>
      <p:sp>
        <p:nvSpPr>
          <p:cNvPr id="7191" name="文本框 7190"/>
          <p:cNvSpPr txBox="1">
            <a:spLocks noChangeArrowheads="1"/>
          </p:cNvSpPr>
          <p:nvPr/>
        </p:nvSpPr>
        <p:spPr bwMode="auto">
          <a:xfrm>
            <a:off x="3657600" y="2971800"/>
            <a:ext cx="9906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latin typeface="Arial" panose="020B0604020202020204" pitchFamily="34" charset="0"/>
              </a:rPr>
              <a:t>dǒu</a:t>
            </a:r>
            <a:endParaRPr lang="zh-CN" altLang="en-US" sz="3200" b="1">
              <a:latin typeface="Arial" panose="020B0604020202020204" pitchFamily="34" charset="0"/>
            </a:endParaRPr>
          </a:p>
        </p:txBody>
      </p:sp>
      <p:sp>
        <p:nvSpPr>
          <p:cNvPr id="7192" name="文本框 7191"/>
          <p:cNvSpPr txBox="1">
            <a:spLocks noChangeArrowheads="1"/>
          </p:cNvSpPr>
          <p:nvPr/>
        </p:nvSpPr>
        <p:spPr bwMode="auto">
          <a:xfrm>
            <a:off x="6705600" y="2895600"/>
            <a:ext cx="685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latin typeface="Arial" panose="020B0604020202020204" pitchFamily="34" charset="0"/>
              </a:rPr>
              <a:t>kē</a:t>
            </a:r>
            <a:endParaRPr lang="zh-CN" altLang="en-US" sz="3200" b="1">
              <a:latin typeface="Arial" panose="020B0604020202020204" pitchFamily="34" charset="0"/>
            </a:endParaRPr>
          </a:p>
        </p:txBody>
      </p:sp>
      <p:sp>
        <p:nvSpPr>
          <p:cNvPr id="7193" name="文本框 7192"/>
          <p:cNvSpPr txBox="1">
            <a:spLocks noChangeArrowheads="1"/>
          </p:cNvSpPr>
          <p:nvPr/>
        </p:nvSpPr>
        <p:spPr bwMode="auto">
          <a:xfrm>
            <a:off x="5181600" y="2895600"/>
            <a:ext cx="9144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latin typeface="Arial" panose="020B0604020202020204" pitchFamily="34" charset="0"/>
              </a:rPr>
              <a:t>zhī</a:t>
            </a:r>
            <a:endParaRPr lang="zh-CN" altLang="en-US" sz="3200" b="1">
              <a:latin typeface="Arial" panose="020B0604020202020204" pitchFamily="34" charset="0"/>
            </a:endParaRPr>
          </a:p>
        </p:txBody>
      </p:sp>
      <p:sp>
        <p:nvSpPr>
          <p:cNvPr id="7194" name="文本框 7193"/>
          <p:cNvSpPr txBox="1">
            <a:spLocks noChangeArrowheads="1"/>
          </p:cNvSpPr>
          <p:nvPr/>
        </p:nvSpPr>
        <p:spPr bwMode="auto">
          <a:xfrm>
            <a:off x="685800" y="2971800"/>
            <a:ext cx="9906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latin typeface="Arial" panose="020B0604020202020204" pitchFamily="34" charset="0"/>
              </a:rPr>
              <a:t>zhū</a:t>
            </a:r>
            <a:endParaRPr lang="zh-CN" altLang="en-US" sz="32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30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01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1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7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7" dur="indefinite"/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2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430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7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019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430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7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017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430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7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013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430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1" dur="50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01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430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7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020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430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3" dur="500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021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430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9" dur="500"/>
                                        <p:tgtEl>
                                          <p:spTgt spid="7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015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430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5" dur="500"/>
                                        <p:tgtEl>
                                          <p:spTgt spid="7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016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430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1" dur="500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011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430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7" dur="500"/>
                                        <p:tgtEl>
                                          <p:spTgt spid="7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022"/>
                  </p:tgtEl>
                </p:cond>
              </p:nextCondLst>
            </p:seq>
          </p:childTnLst>
        </p:cTn>
      </p:par>
    </p:tnLst>
    <p:bldLst>
      <p:bldP spid="7183" grpId="0"/>
      <p:bldP spid="7184" grpId="0"/>
      <p:bldP spid="7185" grpId="0"/>
      <p:bldP spid="7186" grpId="0"/>
      <p:bldP spid="7187" grpId="0"/>
      <p:bldP spid="7188" grpId="0"/>
      <p:bldP spid="7189" grpId="0"/>
      <p:bldP spid="7190" grpId="0"/>
      <p:bldP spid="7191" grpId="0"/>
      <p:bldP spid="7192" grpId="0"/>
      <p:bldP spid="7193" grpId="0"/>
      <p:bldP spid="719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文本框 41985"/>
          <p:cNvSpPr txBox="1"/>
          <p:nvPr/>
        </p:nvSpPr>
        <p:spPr>
          <a:xfrm>
            <a:off x="990600" y="577850"/>
            <a:ext cx="1420813" cy="15700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9600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楷体" panose="02010609060101010101" pitchFamily="49" charset="-122"/>
              </a:rPr>
              <a:t>蜻</a:t>
            </a:r>
            <a:endParaRPr lang="zh-CN" altLang="en-US" sz="9600" b="1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41987" name="矩形 41986"/>
          <p:cNvSpPr/>
          <p:nvPr/>
        </p:nvSpPr>
        <p:spPr>
          <a:xfrm>
            <a:off x="2763838" y="577850"/>
            <a:ext cx="1420812" cy="15700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9600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楷体" panose="02010609060101010101" pitchFamily="49" charset="-122"/>
              </a:rPr>
              <a:t>蜓</a:t>
            </a:r>
            <a:endParaRPr lang="zh-CN" altLang="en-US" sz="9600" b="1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41988" name="矩形 41987"/>
          <p:cNvSpPr/>
          <p:nvPr/>
        </p:nvSpPr>
        <p:spPr>
          <a:xfrm>
            <a:off x="4440238" y="577850"/>
            <a:ext cx="1420812" cy="15700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9600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楷体" panose="02010609060101010101" pitchFamily="49" charset="-122"/>
              </a:rPr>
              <a:t>蝴</a:t>
            </a:r>
            <a:endParaRPr lang="zh-CN" altLang="en-US" sz="9600" b="1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41989" name="矩形 41988"/>
          <p:cNvSpPr/>
          <p:nvPr/>
        </p:nvSpPr>
        <p:spPr>
          <a:xfrm>
            <a:off x="6327775" y="577850"/>
            <a:ext cx="1420813" cy="15700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9600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楷体" panose="02010609060101010101" pitchFamily="49" charset="-122"/>
              </a:rPr>
              <a:t>蝶</a:t>
            </a:r>
            <a:endParaRPr lang="zh-CN" altLang="en-US" sz="9600" b="1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41990" name="矩形 41989"/>
          <p:cNvSpPr/>
          <p:nvPr/>
        </p:nvSpPr>
        <p:spPr>
          <a:xfrm>
            <a:off x="1066800" y="4235450"/>
            <a:ext cx="1420813" cy="15700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9600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楷体" panose="02010609060101010101" pitchFamily="49" charset="-122"/>
              </a:rPr>
              <a:t>蚯</a:t>
            </a:r>
            <a:endParaRPr lang="zh-CN" altLang="en-US" sz="9600" b="1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41991" name="矩形 41990"/>
          <p:cNvSpPr/>
          <p:nvPr/>
        </p:nvSpPr>
        <p:spPr>
          <a:xfrm>
            <a:off x="2859088" y="4235450"/>
            <a:ext cx="1420812" cy="15700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9600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楷体" panose="02010609060101010101" pitchFamily="49" charset="-122"/>
              </a:rPr>
              <a:t>蚓</a:t>
            </a:r>
            <a:endParaRPr lang="zh-CN" altLang="en-US" sz="9600" b="1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41992" name="矩形 41991"/>
          <p:cNvSpPr/>
          <p:nvPr/>
        </p:nvSpPr>
        <p:spPr>
          <a:xfrm>
            <a:off x="990600" y="2406650"/>
            <a:ext cx="1420813" cy="15700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9600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楷体" panose="02010609060101010101" pitchFamily="49" charset="-122"/>
              </a:rPr>
              <a:t>蚂</a:t>
            </a:r>
            <a:endParaRPr lang="zh-CN" altLang="en-US" sz="9600" b="1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41993" name="矩形 41992"/>
          <p:cNvSpPr/>
          <p:nvPr/>
        </p:nvSpPr>
        <p:spPr>
          <a:xfrm>
            <a:off x="2746375" y="2406650"/>
            <a:ext cx="1420813" cy="15700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9600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楷体" panose="02010609060101010101" pitchFamily="49" charset="-122"/>
              </a:rPr>
              <a:t>蚁</a:t>
            </a:r>
            <a:endParaRPr lang="zh-CN" altLang="en-US" sz="9600" b="1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41994" name="矩形 41993"/>
          <p:cNvSpPr/>
          <p:nvPr/>
        </p:nvSpPr>
        <p:spPr>
          <a:xfrm>
            <a:off x="4516438" y="2406650"/>
            <a:ext cx="1420812" cy="15700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9600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楷体" panose="02010609060101010101" pitchFamily="49" charset="-122"/>
              </a:rPr>
              <a:t>蝌</a:t>
            </a:r>
            <a:endParaRPr lang="zh-CN" altLang="en-US" sz="9600" b="1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41995" name="矩形 41994"/>
          <p:cNvSpPr/>
          <p:nvPr/>
        </p:nvSpPr>
        <p:spPr>
          <a:xfrm>
            <a:off x="6327775" y="2406650"/>
            <a:ext cx="1420813" cy="15700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9600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楷体" panose="02010609060101010101" pitchFamily="49" charset="-122"/>
              </a:rPr>
              <a:t>蚪</a:t>
            </a:r>
            <a:endParaRPr lang="zh-CN" altLang="en-US" sz="9600" b="1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41996" name="矩形 41995"/>
          <p:cNvSpPr/>
          <p:nvPr/>
        </p:nvSpPr>
        <p:spPr>
          <a:xfrm>
            <a:off x="4611688" y="4235450"/>
            <a:ext cx="1420812" cy="15700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9600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楷体" panose="02010609060101010101" pitchFamily="49" charset="-122"/>
              </a:rPr>
              <a:t>蜘</a:t>
            </a:r>
            <a:endParaRPr lang="zh-CN" altLang="en-US" sz="9600" b="1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41997" name="矩形 41996"/>
          <p:cNvSpPr/>
          <p:nvPr/>
        </p:nvSpPr>
        <p:spPr>
          <a:xfrm>
            <a:off x="6440488" y="4235450"/>
            <a:ext cx="1420812" cy="15700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9600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楷体" panose="02010609060101010101" pitchFamily="49" charset="-122"/>
              </a:rPr>
              <a:t>蛛</a:t>
            </a:r>
            <a:endParaRPr lang="zh-CN" altLang="en-US" sz="9600" b="1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grpSp>
        <p:nvGrpSpPr>
          <p:cNvPr id="41998" name="组合 41997"/>
          <p:cNvGrpSpPr/>
          <p:nvPr/>
        </p:nvGrpSpPr>
        <p:grpSpPr bwMode="auto">
          <a:xfrm>
            <a:off x="971550" y="1028700"/>
            <a:ext cx="6108700" cy="4800600"/>
            <a:chOff x="624" y="480"/>
            <a:chExt cx="3848" cy="3024"/>
          </a:xfrm>
        </p:grpSpPr>
        <p:pic>
          <p:nvPicPr>
            <p:cNvPr id="20495" name="图片 41998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984" y="480"/>
              <a:ext cx="426" cy="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96" name="图片 41999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34" y="528"/>
              <a:ext cx="422" cy="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97" name="图片 42000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776" y="528"/>
              <a:ext cx="361" cy="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98" name="图片 42001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880" y="528"/>
              <a:ext cx="336" cy="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99" name="图片 42002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24" y="1584"/>
              <a:ext cx="487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00" name="图片 42003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728" y="1632"/>
              <a:ext cx="480" cy="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01" name="图片 42004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880" y="1680"/>
              <a:ext cx="395" cy="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02" name="图片 42005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32" y="1632"/>
              <a:ext cx="432" cy="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03" name="图片 42006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20" y="2832"/>
              <a:ext cx="413" cy="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04" name="图片 42007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824" y="2784"/>
              <a:ext cx="426" cy="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05" name="图片 42008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928" y="2832"/>
              <a:ext cx="432" cy="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06" name="图片 42009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80" y="2838"/>
              <a:ext cx="392" cy="6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4199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2000"/>
                                        <p:tgtEl>
                                          <p:spTgt spid="419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/>
                                        <p:tgtEl>
                                          <p:spTgt spid="419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010" name="组合 43009"/>
          <p:cNvGrpSpPr/>
          <p:nvPr/>
        </p:nvGrpSpPr>
        <p:grpSpPr bwMode="auto">
          <a:xfrm>
            <a:off x="5265738" y="381000"/>
            <a:ext cx="2940050" cy="3055938"/>
            <a:chOff x="3317" y="240"/>
            <a:chExt cx="1852" cy="1925"/>
          </a:xfrm>
        </p:grpSpPr>
        <p:pic>
          <p:nvPicPr>
            <p:cNvPr id="21522" name="图片 43010" descr="dan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317" y="240"/>
              <a:ext cx="1852" cy="13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3012" name="文本框 43011"/>
            <p:cNvSpPr txBox="1"/>
            <p:nvPr/>
          </p:nvSpPr>
          <p:spPr>
            <a:xfrm>
              <a:off x="4037" y="1584"/>
              <a:ext cx="778" cy="58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80000"/>
                </a:lnSpc>
                <a:buFont typeface="Arial" panose="020B0604020202020204" pitchFamily="34" charset="0"/>
                <a:buNone/>
                <a:defRPr/>
              </a:pPr>
              <a:r>
                <a:rPr lang="en-US" altLang="zh-CN" sz="33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宋体" panose="02010600030101010101" pitchFamily="2" charset="-122"/>
                </a:rPr>
                <a:t>dàn</a:t>
              </a:r>
              <a:endParaRPr lang="en-US" altLang="zh-CN" sz="33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endParaRPr>
            </a:p>
            <a:p>
              <a:pPr eaLnBrk="1" hangingPunct="1">
                <a:lnSpc>
                  <a:spcPct val="80000"/>
                </a:lnSpc>
                <a:buFont typeface="Arial" panose="020B0604020202020204" pitchFamily="34" charset="0"/>
                <a:buNone/>
                <a:defRPr/>
              </a:pPr>
              <a:r>
                <a:rPr lang="en-US" altLang="zh-CN" sz="3000" b="1">
                  <a:latin typeface="Times New Roman" panose="02020603050405020304" pitchFamily="18" charset="0"/>
                  <a:ea typeface="楷体_GB2312" pitchFamily="49" charset="-122"/>
                </a:rPr>
                <a:t> </a:t>
              </a:r>
              <a:r>
                <a:rPr lang="zh-CN" altLang="en-US" sz="3500" b="1">
                  <a:latin typeface="Times New Roman" panose="02020603050405020304" pitchFamily="18" charset="0"/>
                  <a:ea typeface="楷体_GB2312" pitchFamily="49" charset="-122"/>
                </a:rPr>
                <a:t>蛋</a:t>
              </a:r>
              <a:endParaRPr lang="zh-CN" altLang="en-US" sz="3500" b="1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43013" name="组合 43012"/>
          <p:cNvGrpSpPr/>
          <p:nvPr/>
        </p:nvGrpSpPr>
        <p:grpSpPr bwMode="auto">
          <a:xfrm>
            <a:off x="388938" y="3657600"/>
            <a:ext cx="4298950" cy="2844800"/>
            <a:chOff x="245" y="2304"/>
            <a:chExt cx="2708" cy="1792"/>
          </a:xfrm>
        </p:grpSpPr>
        <p:pic>
          <p:nvPicPr>
            <p:cNvPr id="21519" name="图片 43013" descr="pang xie2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45" y="2304"/>
              <a:ext cx="2016" cy="1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20" name="椭圆 43014"/>
            <p:cNvSpPr>
              <a:spLocks noChangeArrowheads="1"/>
            </p:cNvSpPr>
            <p:nvPr/>
          </p:nvSpPr>
          <p:spPr bwMode="auto">
            <a:xfrm>
              <a:off x="937" y="3294"/>
              <a:ext cx="2016" cy="802"/>
            </a:xfrm>
            <a:prstGeom prst="ellipse">
              <a:avLst/>
            </a:prstGeom>
            <a:gradFill rotWithShape="0">
              <a:gsLst>
                <a:gs pos="0">
                  <a:srgbClr val="FF99FF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43016" name="文本框 43015"/>
            <p:cNvSpPr txBox="1"/>
            <p:nvPr/>
          </p:nvSpPr>
          <p:spPr>
            <a:xfrm>
              <a:off x="1255" y="3339"/>
              <a:ext cx="1440" cy="7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en-US" altLang="zh-CN" sz="30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宋体" panose="02010600030101010101" pitchFamily="2" charset="-122"/>
                </a:rPr>
                <a:t>pánɡ   xiè</a:t>
              </a:r>
              <a:endParaRPr lang="en-US" altLang="zh-CN" sz="30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endParaRPr>
            </a:p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en-US" altLang="zh-CN" sz="3500" b="1">
                  <a:latin typeface="Times New Roman" panose="02020603050405020304" pitchFamily="18" charset="0"/>
                </a:rPr>
                <a:t> </a:t>
              </a:r>
              <a:r>
                <a:rPr lang="zh-CN" altLang="en-US" sz="3800" b="1">
                  <a:latin typeface="楷体_GB2312" pitchFamily="49" charset="-122"/>
                  <a:ea typeface="楷体_GB2312" pitchFamily="49" charset="-122"/>
                </a:rPr>
                <a:t>螃   蟹</a:t>
              </a:r>
              <a:endParaRPr lang="zh-CN" altLang="en-US" sz="3800" b="1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43017" name="组合 43016"/>
          <p:cNvGrpSpPr/>
          <p:nvPr/>
        </p:nvGrpSpPr>
        <p:grpSpPr bwMode="auto">
          <a:xfrm>
            <a:off x="3665538" y="2171700"/>
            <a:ext cx="1744662" cy="2614613"/>
            <a:chOff x="2309" y="1368"/>
            <a:chExt cx="1099" cy="1647"/>
          </a:xfrm>
        </p:grpSpPr>
        <p:pic>
          <p:nvPicPr>
            <p:cNvPr id="21517" name="图片 43017" descr="c299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328" y="1368"/>
              <a:ext cx="1080" cy="10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18" name="文本框 43018"/>
            <p:cNvSpPr txBox="1">
              <a:spLocks noChangeArrowheads="1"/>
            </p:cNvSpPr>
            <p:nvPr/>
          </p:nvSpPr>
          <p:spPr bwMode="auto">
            <a:xfrm>
              <a:off x="2309" y="2285"/>
              <a:ext cx="962" cy="7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500" b="1">
                  <a:latin typeface="宋体" panose="02010600030101010101" pitchFamily="2" charset="-122"/>
                </a:rPr>
                <a:t>wō niú</a:t>
              </a:r>
              <a:endParaRPr lang="en-US" altLang="zh-CN" sz="3500" b="1">
                <a:latin typeface="宋体" panose="02010600030101010101" pitchFamily="2" charset="-122"/>
              </a:endParaRPr>
            </a:p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3500" b="1">
                  <a:latin typeface="楷体_GB2312" pitchFamily="49" charset="-122"/>
                  <a:ea typeface="楷体_GB2312" pitchFamily="49" charset="-122"/>
                </a:rPr>
                <a:t>蜗 牛</a:t>
              </a:r>
              <a:endParaRPr lang="zh-CN" altLang="en-US" sz="2400" b="1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43020" name="组合 43019"/>
          <p:cNvGrpSpPr/>
          <p:nvPr/>
        </p:nvGrpSpPr>
        <p:grpSpPr bwMode="auto">
          <a:xfrm>
            <a:off x="5160963" y="3644900"/>
            <a:ext cx="3602037" cy="2989263"/>
            <a:chOff x="3251" y="2296"/>
            <a:chExt cx="2269" cy="1882"/>
          </a:xfrm>
        </p:grpSpPr>
        <p:pic>
          <p:nvPicPr>
            <p:cNvPr id="21513" name="图片 43020" descr="mi feng"/>
            <p:cNvPicPr>
              <a:picLocks noChangeAspect="1" noChangeArrowheads="1"/>
            </p:cNvPicPr>
            <p:nvPr/>
          </p:nvPicPr>
          <p:blipFill>
            <a:blip r:embed="rId4">
              <a:lum bright="24000" contrast="12000"/>
            </a:blip>
            <a:srcRect/>
            <a:stretch>
              <a:fillRect/>
            </a:stretch>
          </p:blipFill>
          <p:spPr bwMode="auto">
            <a:xfrm>
              <a:off x="3251" y="2296"/>
              <a:ext cx="1852" cy="1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14" name="椭圆 43021"/>
            <p:cNvSpPr>
              <a:spLocks noChangeArrowheads="1"/>
            </p:cNvSpPr>
            <p:nvPr/>
          </p:nvSpPr>
          <p:spPr bwMode="auto">
            <a:xfrm>
              <a:off x="3840" y="3430"/>
              <a:ext cx="1680" cy="748"/>
            </a:xfrm>
            <a:prstGeom prst="ellipse">
              <a:avLst/>
            </a:prstGeom>
            <a:gradFill rotWithShape="0">
              <a:gsLst>
                <a:gs pos="0">
                  <a:srgbClr val="FF99FF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43023" name="文本框 43022"/>
            <p:cNvSpPr txBox="1"/>
            <p:nvPr/>
          </p:nvSpPr>
          <p:spPr>
            <a:xfrm>
              <a:off x="4067" y="3430"/>
              <a:ext cx="1248" cy="73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en-US" altLang="zh-CN" sz="30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宋体" panose="02010600030101010101" pitchFamily="2" charset="-122"/>
                </a:rPr>
                <a:t>mì</a:t>
              </a:r>
              <a:r>
                <a:rPr lang="zh-CN" altLang="en-US" sz="30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宋体" panose="02010600030101010101" pitchFamily="2" charset="-122"/>
                </a:rPr>
                <a:t>　</a:t>
              </a:r>
              <a:r>
                <a:rPr lang="en-US" altLang="zh-CN" sz="30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宋体" panose="02010600030101010101" pitchFamily="2" charset="-122"/>
                </a:rPr>
                <a:t>fēnɡ</a:t>
              </a:r>
              <a:r>
                <a:rPr lang="en-US" altLang="zh-CN" b="1">
                  <a:latin typeface="Arial" panose="020B0604020202020204" pitchFamily="34" charset="0"/>
                </a:rPr>
                <a:t> </a:t>
              </a:r>
              <a:endParaRPr lang="en-US" altLang="zh-CN" sz="3500" b="1">
                <a:latin typeface="Times New Roman" panose="02020603050405020304" pitchFamily="18" charset="0"/>
              </a:endParaRPr>
            </a:p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sz="3500" b="1">
                  <a:latin typeface="楷体_GB2312" pitchFamily="49" charset="-122"/>
                  <a:ea typeface="楷体_GB2312" pitchFamily="49" charset="-122"/>
                </a:rPr>
                <a:t>蜜   蜂</a:t>
              </a:r>
              <a:endParaRPr lang="zh-CN" altLang="en-US" sz="3500" b="1">
                <a:latin typeface="楷体_GB2312" pitchFamily="49" charset="-122"/>
                <a:ea typeface="楷体_GB2312" pitchFamily="49" charset="-122"/>
              </a:endParaRPr>
            </a:p>
          </p:txBody>
        </p:sp>
        <p:pic>
          <p:nvPicPr>
            <p:cNvPr id="21516" name="图片 43023" descr="bees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749" y="2640"/>
              <a:ext cx="57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3025" name="组合 43024"/>
          <p:cNvGrpSpPr/>
          <p:nvPr/>
        </p:nvGrpSpPr>
        <p:grpSpPr bwMode="auto">
          <a:xfrm>
            <a:off x="468313" y="357188"/>
            <a:ext cx="3240087" cy="3127375"/>
            <a:chOff x="293" y="288"/>
            <a:chExt cx="2041" cy="1970"/>
          </a:xfrm>
        </p:grpSpPr>
        <p:sp>
          <p:nvSpPr>
            <p:cNvPr id="43026" name="文本框 43025"/>
            <p:cNvSpPr txBox="1"/>
            <p:nvPr/>
          </p:nvSpPr>
          <p:spPr>
            <a:xfrm>
              <a:off x="965" y="1680"/>
              <a:ext cx="730" cy="57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8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3000" b="1">
                  <a:latin typeface="Times New Roman" panose="02020603050405020304" pitchFamily="18" charset="0"/>
                </a:rPr>
                <a:t> </a:t>
              </a:r>
              <a:r>
                <a:rPr lang="en-US" altLang="zh-CN" sz="32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宋体" panose="02010600030101010101" pitchFamily="2" charset="-122"/>
                </a:rPr>
                <a:t>shé</a:t>
              </a:r>
              <a:endParaRPr lang="en-US" altLang="zh-CN" sz="32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endParaRPr>
            </a:p>
            <a:p>
              <a:pPr eaLnBrk="1" hangingPunct="1">
                <a:lnSpc>
                  <a:spcPct val="80000"/>
                </a:lnSpc>
                <a:buFont typeface="Arial" panose="020B0604020202020204" pitchFamily="34" charset="0"/>
                <a:buNone/>
                <a:defRPr/>
              </a:pPr>
              <a:r>
                <a:rPr lang="en-US" altLang="zh-CN" sz="3000" b="1"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lang="zh-CN" altLang="en-US" sz="3500" b="1">
                  <a:latin typeface="楷体_GB2312" pitchFamily="49" charset="-122"/>
                  <a:ea typeface="楷体_GB2312" pitchFamily="49" charset="-122"/>
                </a:rPr>
                <a:t>蛇</a:t>
              </a:r>
              <a:endParaRPr lang="zh-CN" altLang="en-US" sz="3500" b="1">
                <a:latin typeface="Times New Roman" panose="02020603050405020304" pitchFamily="18" charset="0"/>
              </a:endParaRPr>
            </a:p>
          </p:txBody>
        </p:sp>
        <p:pic>
          <p:nvPicPr>
            <p:cNvPr id="21512" name="图片 43026" descr="蛇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293" y="288"/>
              <a:ext cx="2041" cy="13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椭圆 44033"/>
          <p:cNvSpPr>
            <a:spLocks noChangeArrowheads="1"/>
          </p:cNvSpPr>
          <p:nvPr/>
        </p:nvSpPr>
        <p:spPr bwMode="auto">
          <a:xfrm>
            <a:off x="1219200" y="228600"/>
            <a:ext cx="6477000" cy="64770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  <a:prstDash val="sysDot"/>
            <a:round/>
          </a:ln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44035" name="矩形 44034"/>
          <p:cNvSpPr/>
          <p:nvPr/>
        </p:nvSpPr>
        <p:spPr>
          <a:xfrm>
            <a:off x="3657600" y="5257800"/>
            <a:ext cx="1420813" cy="15700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9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楷体" panose="02010609060101010101" pitchFamily="49" charset="-122"/>
              </a:rPr>
              <a:t>蚯</a:t>
            </a:r>
            <a:endParaRPr lang="zh-CN" altLang="en-US" sz="9600" b="1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44036" name="矩形 44035"/>
          <p:cNvSpPr/>
          <p:nvPr/>
        </p:nvSpPr>
        <p:spPr>
          <a:xfrm>
            <a:off x="2173288" y="4572000"/>
            <a:ext cx="1420812" cy="15700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9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楷体" panose="02010609060101010101" pitchFamily="49" charset="-122"/>
              </a:rPr>
              <a:t>蚓</a:t>
            </a:r>
            <a:endParaRPr lang="zh-CN" altLang="en-US" sz="9600" b="1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44037" name="矩形 44036"/>
          <p:cNvSpPr/>
          <p:nvPr/>
        </p:nvSpPr>
        <p:spPr>
          <a:xfrm>
            <a:off x="2124075" y="646113"/>
            <a:ext cx="1420813" cy="15684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9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楷体" panose="02010609060101010101" pitchFamily="49" charset="-122"/>
              </a:rPr>
              <a:t>蚪</a:t>
            </a:r>
            <a:endParaRPr lang="zh-CN" altLang="en-US" sz="9600" b="1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44038" name="矩形 44037"/>
          <p:cNvSpPr/>
          <p:nvPr/>
        </p:nvSpPr>
        <p:spPr>
          <a:xfrm>
            <a:off x="1371600" y="3276600"/>
            <a:ext cx="1420813" cy="15700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9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楷体" panose="02010609060101010101" pitchFamily="49" charset="-122"/>
              </a:rPr>
              <a:t>蜘</a:t>
            </a:r>
            <a:endParaRPr lang="zh-CN" altLang="en-US" sz="9600" b="1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44039" name="矩形 44038"/>
          <p:cNvSpPr/>
          <p:nvPr/>
        </p:nvSpPr>
        <p:spPr>
          <a:xfrm>
            <a:off x="1335088" y="1828800"/>
            <a:ext cx="1420812" cy="15700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9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楷体" panose="02010609060101010101" pitchFamily="49" charset="-122"/>
              </a:rPr>
              <a:t>蛛</a:t>
            </a:r>
            <a:endParaRPr lang="zh-CN" altLang="en-US" sz="9600" b="1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44040" name="文本框 44039"/>
          <p:cNvSpPr txBox="1"/>
          <p:nvPr/>
        </p:nvSpPr>
        <p:spPr>
          <a:xfrm>
            <a:off x="3657600" y="0"/>
            <a:ext cx="1408113" cy="15557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9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蜻</a:t>
            </a:r>
            <a:endParaRPr lang="zh-CN" altLang="en-US" sz="9600" b="1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4041" name="矩形 44040"/>
          <p:cNvSpPr/>
          <p:nvPr/>
        </p:nvSpPr>
        <p:spPr>
          <a:xfrm>
            <a:off x="5221288" y="501650"/>
            <a:ext cx="1420812" cy="15700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9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楷体" panose="02010609060101010101" pitchFamily="49" charset="-122"/>
              </a:rPr>
              <a:t>蜓</a:t>
            </a:r>
            <a:endParaRPr lang="zh-CN" altLang="en-US" sz="9600" b="1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44042" name="矩形 44041"/>
          <p:cNvSpPr/>
          <p:nvPr/>
        </p:nvSpPr>
        <p:spPr>
          <a:xfrm>
            <a:off x="6135688" y="1797050"/>
            <a:ext cx="1420812" cy="15700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9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楷体" panose="02010609060101010101" pitchFamily="49" charset="-122"/>
              </a:rPr>
              <a:t>蝴</a:t>
            </a:r>
            <a:endParaRPr lang="zh-CN" altLang="en-US" sz="9600" b="1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44043" name="矩形 44042"/>
          <p:cNvSpPr/>
          <p:nvPr/>
        </p:nvSpPr>
        <p:spPr>
          <a:xfrm>
            <a:off x="6096000" y="3397250"/>
            <a:ext cx="1420813" cy="15700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9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楷体" panose="02010609060101010101" pitchFamily="49" charset="-122"/>
              </a:rPr>
              <a:t>蚂</a:t>
            </a:r>
            <a:endParaRPr lang="zh-CN" altLang="en-US" sz="9600" b="1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44044" name="矩形 44043"/>
          <p:cNvSpPr/>
          <p:nvPr/>
        </p:nvSpPr>
        <p:spPr>
          <a:xfrm>
            <a:off x="5105400" y="4692650"/>
            <a:ext cx="1420813" cy="15700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9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楷体" panose="02010609060101010101" pitchFamily="49" charset="-122"/>
              </a:rPr>
              <a:t>蝌</a:t>
            </a:r>
            <a:endParaRPr lang="zh-CN" altLang="en-US" sz="9600" b="1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pic>
        <p:nvPicPr>
          <p:cNvPr id="44045" name="图片 44044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92725" y="5253038"/>
            <a:ext cx="127635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46" name="图片 44045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88125" y="3716338"/>
            <a:ext cx="1066800" cy="161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47" name="图片 4404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16688" y="2179638"/>
            <a:ext cx="971550" cy="136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48" name="图片 4404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80063" y="1123950"/>
            <a:ext cx="1104900" cy="1287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49" name="图片 44048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67175" y="357188"/>
            <a:ext cx="1038225" cy="162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50" name="图片 44049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67175" y="5829300"/>
            <a:ext cx="10096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51" name="图片 44050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00338" y="5060950"/>
            <a:ext cx="1066800" cy="135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52" name="图片 44051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63713" y="3811588"/>
            <a:ext cx="1190625" cy="1287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53" name="图片 44052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63713" y="2179638"/>
            <a:ext cx="981075" cy="1458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54" name="图片 44053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55875" y="1028700"/>
            <a:ext cx="1019175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4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4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4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4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4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4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4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4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4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第一PPT模板网-WWW.1PPT.COM">
  <a:themeElements>
    <a:clrScheme name="公司入职培训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公司入职培训">
      <a:majorFont>
        <a:latin typeface="微软雅黑"/>
        <a:ea typeface="微软雅黑"/>
        <a:cs typeface=""/>
      </a:majorFont>
      <a:minorFont>
        <a:latin typeface="Franklin Gothic Medium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公司入职培训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3025</Words>
  <Application>WPS 演示</Application>
  <PresentationFormat>全屏显示(4:3)</PresentationFormat>
  <Paragraphs>536</Paragraphs>
  <Slides>50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65" baseType="lpstr">
      <vt:lpstr>Arial</vt:lpstr>
      <vt:lpstr>宋体</vt:lpstr>
      <vt:lpstr>Wingdings</vt:lpstr>
      <vt:lpstr>Calibri</vt:lpstr>
      <vt:lpstr>Franklin Gothic Medium</vt:lpstr>
      <vt:lpstr>微软雅黑</vt:lpstr>
      <vt:lpstr>Calibri</vt:lpstr>
      <vt:lpstr>黑体</vt:lpstr>
      <vt:lpstr>楷体_GB2312</vt:lpstr>
      <vt:lpstr>楷体</vt:lpstr>
      <vt:lpstr>Times New Roman</vt:lpstr>
      <vt:lpstr>Arial Unicode MS</vt:lpstr>
      <vt:lpstr>Arial</vt:lpstr>
      <vt:lpstr>新宋体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涂圣文</cp:lastModifiedBy>
  <cp:revision>374</cp:revision>
  <dcterms:created xsi:type="dcterms:W3CDTF">2016-10-29T08:56:00Z</dcterms:created>
  <dcterms:modified xsi:type="dcterms:W3CDTF">2020-05-21T07:33:02Z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2052-11.8.2.8053</vt:lpwstr>
  </property>
</Properties>
</file>